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7" r:id="rId8"/>
    <p:sldId id="268" r:id="rId9"/>
    <p:sldId id="263" r:id="rId10"/>
    <p:sldId id="264" r:id="rId11"/>
    <p:sldId id="265" r:id="rId12"/>
    <p:sldId id="266"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C5492BC-58A3-4341-B1E6-62A2AE7DAD09}"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63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19524-08D8-4B75-A915-F6D53196885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179830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85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42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1766882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64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86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77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1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244601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04/10/2022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03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C19524-08D8-4B75-A915-F6D53196885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321419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C19524-08D8-4B75-A915-F6D53196885F}" type="datetimeFigureOut">
              <a:rPr lang="en-GB" smtClean="0"/>
              <a:t>04/10/2022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5492BC-58A3-4341-B1E6-62A2AE7DAD09}"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51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C19524-08D8-4B75-A915-F6D53196885F}" type="datetimeFigureOut">
              <a:rPr lang="en-GB" smtClean="0"/>
              <a:t>04/10/2022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5492BC-58A3-4341-B1E6-62A2AE7DAD0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10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19524-08D8-4B75-A915-F6D53196885F}" type="datetimeFigureOut">
              <a:rPr lang="en-GB" smtClean="0"/>
              <a:t>04/10/2022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368012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19524-08D8-4B75-A915-F6D53196885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27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19524-08D8-4B75-A915-F6D53196885F}" type="datetimeFigureOut">
              <a:rPr lang="en-GB" smtClean="0"/>
              <a:t>04/10/2022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21225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C19524-08D8-4B75-A915-F6D53196885F}" type="datetimeFigureOut">
              <a:rPr lang="en-GB" smtClean="0"/>
              <a:t>04/10/2022</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5492BC-58A3-4341-B1E6-62A2AE7DAD09}" type="slidenum">
              <a:rPr lang="en-GB" smtClean="0"/>
              <a:t>‹#›</a:t>
            </a:fld>
            <a:endParaRPr lang="en-GB"/>
          </a:p>
        </p:txBody>
      </p:sp>
    </p:spTree>
    <p:extLst>
      <p:ext uri="{BB962C8B-B14F-4D97-AF65-F5344CB8AC3E}">
        <p14:creationId xmlns:p14="http://schemas.microsoft.com/office/powerpoint/2010/main" val="6794770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antleoftheexpert.com/what-is-moe/introduction-to-mo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CFDE1-7B6B-4F59-9B90-524D7ED595B6}"/>
              </a:ext>
            </a:extLst>
          </p:cNvPr>
          <p:cNvSpPr>
            <a:spLocks noGrp="1"/>
          </p:cNvSpPr>
          <p:nvPr>
            <p:ph type="ctrTitle"/>
          </p:nvPr>
        </p:nvSpPr>
        <p:spPr>
          <a:xfrm>
            <a:off x="4972620" y="1083736"/>
            <a:ext cx="4538526" cy="2345264"/>
          </a:xfrm>
        </p:spPr>
        <p:txBody>
          <a:bodyPr>
            <a:normAutofit/>
          </a:bodyPr>
          <a:lstStyle/>
          <a:p>
            <a:r>
              <a:rPr lang="en-GB" dirty="0"/>
              <a:t>Hedgehog Class</a:t>
            </a:r>
          </a:p>
        </p:txBody>
      </p:sp>
      <p:sp>
        <p:nvSpPr>
          <p:cNvPr id="3" name="Subtitle 2">
            <a:extLst>
              <a:ext uri="{FF2B5EF4-FFF2-40B4-BE49-F238E27FC236}">
                <a16:creationId xmlns:a16="http://schemas.microsoft.com/office/drawing/2014/main" xmlns="" id="{47CC751B-F606-4044-9769-1202883FFE4B}"/>
              </a:ext>
            </a:extLst>
          </p:cNvPr>
          <p:cNvSpPr>
            <a:spLocks noGrp="1"/>
          </p:cNvSpPr>
          <p:nvPr>
            <p:ph type="subTitle" idx="1"/>
          </p:nvPr>
        </p:nvSpPr>
        <p:spPr>
          <a:xfrm>
            <a:off x="5207445" y="3598980"/>
            <a:ext cx="4513252" cy="1933463"/>
          </a:xfrm>
        </p:spPr>
        <p:txBody>
          <a:bodyPr>
            <a:normAutofit/>
          </a:bodyPr>
          <a:lstStyle/>
          <a:p>
            <a:r>
              <a:rPr lang="en-GB" dirty="0" smtClean="0"/>
              <a:t>Whaddon C of E School     </a:t>
            </a:r>
          </a:p>
          <a:p>
            <a:endParaRPr lang="en-GB" dirty="0"/>
          </a:p>
          <a:p>
            <a:endParaRPr lang="en-GB" dirty="0"/>
          </a:p>
        </p:txBody>
      </p:sp>
      <p:pic>
        <p:nvPicPr>
          <p:cNvPr id="5" name="Picture 4" descr="A small brown animal&#10;&#10;Description automatically generated">
            <a:extLst>
              <a:ext uri="{FF2B5EF4-FFF2-40B4-BE49-F238E27FC236}">
                <a16:creationId xmlns:a16="http://schemas.microsoft.com/office/drawing/2014/main" xmlns="" id="{4441AFCF-B57A-46CE-99B3-53683A3F742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422" r="3425" b="2"/>
          <a:stretch/>
        </p:blipFill>
        <p:spPr>
          <a:xfrm>
            <a:off x="269683" y="3227868"/>
            <a:ext cx="4348925" cy="3858780"/>
          </a:xfrm>
          <a:prstGeom prst="rect">
            <a:avLst/>
          </a:prstGeom>
        </p:spPr>
      </p:pic>
    </p:spTree>
    <p:extLst>
      <p:ext uri="{BB962C8B-B14F-4D97-AF65-F5344CB8AC3E}">
        <p14:creationId xmlns:p14="http://schemas.microsoft.com/office/powerpoint/2010/main" val="342924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CD9D4-F142-4F33-93D5-515CBEF15D98}"/>
              </a:ext>
            </a:extLst>
          </p:cNvPr>
          <p:cNvSpPr>
            <a:spLocks noGrp="1"/>
          </p:cNvSpPr>
          <p:nvPr>
            <p:ph type="title"/>
          </p:nvPr>
        </p:nvSpPr>
        <p:spPr/>
        <p:txBody>
          <a:bodyPr/>
          <a:lstStyle/>
          <a:p>
            <a:r>
              <a:rPr lang="en-GB" dirty="0"/>
              <a:t>Writing</a:t>
            </a:r>
          </a:p>
        </p:txBody>
      </p:sp>
      <p:sp>
        <p:nvSpPr>
          <p:cNvPr id="3" name="Content Placeholder 2">
            <a:extLst>
              <a:ext uri="{FF2B5EF4-FFF2-40B4-BE49-F238E27FC236}">
                <a16:creationId xmlns:a16="http://schemas.microsoft.com/office/drawing/2014/main" xmlns="" id="{B785964D-5B4A-44BD-9B99-78292FC95A9E}"/>
              </a:ext>
            </a:extLst>
          </p:cNvPr>
          <p:cNvSpPr>
            <a:spLocks noGrp="1"/>
          </p:cNvSpPr>
          <p:nvPr>
            <p:ph idx="1"/>
          </p:nvPr>
        </p:nvSpPr>
        <p:spPr>
          <a:xfrm>
            <a:off x="1295401" y="2556932"/>
            <a:ext cx="9601196" cy="3577168"/>
          </a:xfrm>
        </p:spPr>
        <p:txBody>
          <a:bodyPr>
            <a:normAutofit lnSpcReduction="10000"/>
          </a:bodyPr>
          <a:lstStyle/>
          <a:p>
            <a:pPr marL="0" indent="0">
              <a:buNone/>
            </a:pPr>
            <a:r>
              <a:rPr lang="en-GB" sz="1600" dirty="0">
                <a:latin typeface="Corbel" panose="020B0503020204020204" pitchFamily="34" charset="0"/>
              </a:rPr>
              <a:t>For children to enjoy writing it needs to be purposeful. The children’s written skills will be built up in a range of different ways, which will change as the year goes on, including:</a:t>
            </a:r>
          </a:p>
          <a:p>
            <a:r>
              <a:rPr lang="en-GB" sz="1600" dirty="0">
                <a:latin typeface="Corbel" panose="020B0503020204020204" pitchFamily="34" charset="0"/>
              </a:rPr>
              <a:t>Phonics sessions, learning to read and write sounds in order to write</a:t>
            </a:r>
          </a:p>
          <a:p>
            <a:r>
              <a:rPr lang="en-GB" sz="1600" dirty="0">
                <a:latin typeface="Corbel" panose="020B0503020204020204" pitchFamily="34" charset="0"/>
              </a:rPr>
              <a:t>Fine motor and gross motor activities to build strength and stamina for writing</a:t>
            </a:r>
          </a:p>
          <a:p>
            <a:r>
              <a:rPr lang="en-GB" sz="1600" dirty="0">
                <a:latin typeface="Corbel" panose="020B0503020204020204" pitchFamily="34" charset="0"/>
              </a:rPr>
              <a:t>Pre-writing activities (lines and patterns)</a:t>
            </a:r>
          </a:p>
          <a:p>
            <a:r>
              <a:rPr lang="en-GB" sz="1600" dirty="0">
                <a:latin typeface="Corbel" panose="020B0503020204020204" pitchFamily="34" charset="0"/>
              </a:rPr>
              <a:t>Handwriting practice</a:t>
            </a:r>
          </a:p>
          <a:p>
            <a:r>
              <a:rPr lang="en-GB" sz="1600" dirty="0">
                <a:latin typeface="Corbel" panose="020B0503020204020204" pitchFamily="34" charset="0"/>
              </a:rPr>
              <a:t>Whole class shared writing (an adult writes with the children’s help)</a:t>
            </a:r>
          </a:p>
          <a:p>
            <a:r>
              <a:rPr lang="en-GB" sz="1600" dirty="0">
                <a:latin typeface="Corbel" panose="020B0503020204020204" pitchFamily="34" charset="0"/>
              </a:rPr>
              <a:t>Modelled writing (an adult writes with children watching)</a:t>
            </a:r>
          </a:p>
          <a:p>
            <a:r>
              <a:rPr lang="en-GB" sz="1600" dirty="0">
                <a:latin typeface="Corbel" panose="020B0503020204020204" pitchFamily="34" charset="0"/>
              </a:rPr>
              <a:t>Independent writing opportunities around the classroom (linked to the children’s interests)</a:t>
            </a:r>
          </a:p>
          <a:p>
            <a:r>
              <a:rPr lang="en-GB" sz="1600" dirty="0">
                <a:latin typeface="Corbel" panose="020B0503020204020204" pitchFamily="34" charset="0"/>
              </a:rPr>
              <a:t>Small group writing activities</a:t>
            </a:r>
          </a:p>
          <a:p>
            <a:pPr marL="0" indent="0">
              <a:buNone/>
            </a:pPr>
            <a:endParaRPr lang="en-GB" sz="1600" dirty="0">
              <a:latin typeface="Corbel" panose="020B0503020204020204" pitchFamily="34" charset="0"/>
            </a:endParaRPr>
          </a:p>
          <a:p>
            <a:pPr marL="0" indent="0">
              <a:buNone/>
            </a:pPr>
            <a:endParaRPr lang="en-GB" sz="1600" dirty="0">
              <a:latin typeface="Corbel" panose="020B0503020204020204" pitchFamily="34" charset="0"/>
            </a:endParaRPr>
          </a:p>
          <a:p>
            <a:pPr marL="0" indent="0">
              <a:buNone/>
            </a:pPr>
            <a:endParaRPr lang="en-GB" dirty="0"/>
          </a:p>
        </p:txBody>
      </p:sp>
    </p:spTree>
    <p:extLst>
      <p:ext uri="{BB962C8B-B14F-4D97-AF65-F5344CB8AC3E}">
        <p14:creationId xmlns:p14="http://schemas.microsoft.com/office/powerpoint/2010/main" val="397309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CD9D4-F142-4F33-93D5-515CBEF15D98}"/>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xmlns="" id="{B785964D-5B4A-44BD-9B99-78292FC95A9E}"/>
              </a:ext>
            </a:extLst>
          </p:cNvPr>
          <p:cNvSpPr>
            <a:spLocks noGrp="1"/>
          </p:cNvSpPr>
          <p:nvPr>
            <p:ph idx="1"/>
          </p:nvPr>
        </p:nvSpPr>
        <p:spPr>
          <a:xfrm>
            <a:off x="1295402" y="2475909"/>
            <a:ext cx="9601196" cy="3318936"/>
          </a:xfrm>
        </p:spPr>
        <p:txBody>
          <a:bodyPr>
            <a:noAutofit/>
          </a:bodyPr>
          <a:lstStyle/>
          <a:p>
            <a:pPr marL="0" indent="0">
              <a:buNone/>
            </a:pPr>
            <a:r>
              <a:rPr lang="en-GB" sz="2000" dirty="0">
                <a:latin typeface="Corbel" panose="020B0503020204020204" pitchFamily="34" charset="0"/>
              </a:rPr>
              <a:t>Children will participate in whole-class and small group maths activities. They will also have lots of opportunity to apply their maths during their independent project time. </a:t>
            </a:r>
          </a:p>
          <a:p>
            <a:pPr marL="0" indent="0">
              <a:buNone/>
            </a:pPr>
            <a:r>
              <a:rPr lang="en-GB" sz="2000" dirty="0">
                <a:latin typeface="Corbel" panose="020B0503020204020204" pitchFamily="34" charset="0"/>
              </a:rPr>
              <a:t>We follow the ‘Singapore Maths’ approach of teaching mathematics. This involves:</a:t>
            </a:r>
          </a:p>
          <a:p>
            <a:r>
              <a:rPr lang="en-GB" sz="2000" dirty="0">
                <a:latin typeface="Corbel" panose="020B0503020204020204" pitchFamily="34" charset="0"/>
              </a:rPr>
              <a:t>focussing on teaching for mastery: children don’t just ‘know’ the maths – they understand, can talk about and apply the maths</a:t>
            </a:r>
          </a:p>
          <a:p>
            <a:r>
              <a:rPr lang="en-GB" sz="2000" dirty="0">
                <a:latin typeface="Corbel" panose="020B0503020204020204" pitchFamily="34" charset="0"/>
              </a:rPr>
              <a:t>use of the </a:t>
            </a:r>
            <a:r>
              <a:rPr lang="en-GB" sz="2000" b="1" dirty="0">
                <a:latin typeface="Corbel" panose="020B0503020204020204" pitchFamily="34" charset="0"/>
              </a:rPr>
              <a:t>concrete, pictorial and abstract </a:t>
            </a:r>
            <a:r>
              <a:rPr lang="en-GB" sz="2000" dirty="0">
                <a:latin typeface="Corbel" panose="020B0503020204020204" pitchFamily="34" charset="0"/>
              </a:rPr>
              <a:t>approach: children need to have access to concrete resources for any mathematical concept they will be learning before moving to pictorial and then more abstract methods; for example, they might use real conkers to add three and five, before drawing conkers and then finally understanding what 3 + 5 means. </a:t>
            </a:r>
          </a:p>
          <a:p>
            <a:r>
              <a:rPr lang="en-GB" sz="2000" dirty="0">
                <a:latin typeface="Corbel" panose="020B0503020204020204" pitchFamily="34" charset="0"/>
              </a:rPr>
              <a:t>teaching simple maths facts for fluency</a:t>
            </a:r>
          </a:p>
        </p:txBody>
      </p:sp>
    </p:spTree>
    <p:extLst>
      <p:ext uri="{BB962C8B-B14F-4D97-AF65-F5344CB8AC3E}">
        <p14:creationId xmlns:p14="http://schemas.microsoft.com/office/powerpoint/2010/main" val="79886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CD9D4-F142-4F33-93D5-515CBEF15D98}"/>
              </a:ext>
            </a:extLst>
          </p:cNvPr>
          <p:cNvSpPr>
            <a:spLocks noGrp="1"/>
          </p:cNvSpPr>
          <p:nvPr>
            <p:ph type="title"/>
          </p:nvPr>
        </p:nvSpPr>
        <p:spPr/>
        <p:txBody>
          <a:bodyPr/>
          <a:lstStyle/>
          <a:p>
            <a:r>
              <a:rPr lang="en-GB" dirty="0"/>
              <a:t>Helping at Home</a:t>
            </a:r>
          </a:p>
        </p:txBody>
      </p:sp>
      <p:sp>
        <p:nvSpPr>
          <p:cNvPr id="3" name="Content Placeholder 2">
            <a:extLst>
              <a:ext uri="{FF2B5EF4-FFF2-40B4-BE49-F238E27FC236}">
                <a16:creationId xmlns:a16="http://schemas.microsoft.com/office/drawing/2014/main" xmlns="" id="{B785964D-5B4A-44BD-9B99-78292FC95A9E}"/>
              </a:ext>
            </a:extLst>
          </p:cNvPr>
          <p:cNvSpPr>
            <a:spLocks noGrp="1"/>
          </p:cNvSpPr>
          <p:nvPr>
            <p:ph idx="1"/>
          </p:nvPr>
        </p:nvSpPr>
        <p:spPr/>
        <p:txBody>
          <a:bodyPr>
            <a:normAutofit/>
          </a:bodyPr>
          <a:lstStyle/>
          <a:p>
            <a:r>
              <a:rPr lang="en-GB" sz="2000" dirty="0">
                <a:latin typeface="Corbel" panose="020B0503020204020204" pitchFamily="34" charset="0"/>
              </a:rPr>
              <a:t>Hearing your child read every day (little and often is best)</a:t>
            </a:r>
          </a:p>
          <a:p>
            <a:r>
              <a:rPr lang="en-GB" sz="2000" dirty="0">
                <a:latin typeface="Corbel" panose="020B0503020204020204" pitchFamily="34" charset="0"/>
              </a:rPr>
              <a:t>Reading to your child – a range of fiction and non-fiction</a:t>
            </a:r>
          </a:p>
          <a:p>
            <a:r>
              <a:rPr lang="en-GB" sz="2000" dirty="0">
                <a:latin typeface="Corbel" panose="020B0503020204020204" pitchFamily="34" charset="0"/>
              </a:rPr>
              <a:t>Playing with maths – particularly learning maths facts </a:t>
            </a:r>
          </a:p>
          <a:p>
            <a:r>
              <a:rPr lang="en-GB" sz="2000" dirty="0">
                <a:latin typeface="Corbel" panose="020B0503020204020204" pitchFamily="34" charset="0"/>
              </a:rPr>
              <a:t>Lots of activities to develop fine motor skills </a:t>
            </a:r>
          </a:p>
          <a:p>
            <a:r>
              <a:rPr lang="en-GB" sz="2000" dirty="0">
                <a:latin typeface="Corbel" panose="020B0503020204020204" pitchFamily="34" charset="0"/>
              </a:rPr>
              <a:t>Phonics activities online </a:t>
            </a:r>
          </a:p>
          <a:p>
            <a:pPr marL="0" indent="0">
              <a:buNone/>
            </a:pPr>
            <a:endParaRPr lang="en-GB" sz="2000" dirty="0">
              <a:latin typeface="Corbel" panose="020B0503020204020204" pitchFamily="34" charset="0"/>
            </a:endParaRPr>
          </a:p>
          <a:p>
            <a:pPr marL="0" indent="0">
              <a:buNone/>
            </a:pPr>
            <a:r>
              <a:rPr lang="en-GB" sz="2000" dirty="0">
                <a:latin typeface="Corbel" panose="020B0503020204020204" pitchFamily="34" charset="0"/>
              </a:rPr>
              <a:t>(more information about helping at home will be going home early in the Autumn term)</a:t>
            </a:r>
          </a:p>
        </p:txBody>
      </p:sp>
    </p:spTree>
    <p:extLst>
      <p:ext uri="{BB962C8B-B14F-4D97-AF65-F5344CB8AC3E}">
        <p14:creationId xmlns:p14="http://schemas.microsoft.com/office/powerpoint/2010/main" val="235434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113A4D1-719E-47FD-A2D4-4C4F0905D74F}"/>
              </a:ext>
            </a:extLst>
          </p:cNvPr>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Adults in Hedgehog Class</a:t>
            </a:r>
          </a:p>
        </p:txBody>
      </p:sp>
      <p:sp>
        <p:nvSpPr>
          <p:cNvPr id="4" name="Content Placeholder 2">
            <a:extLst>
              <a:ext uri="{FF2B5EF4-FFF2-40B4-BE49-F238E27FC236}">
                <a16:creationId xmlns:a16="http://schemas.microsoft.com/office/drawing/2014/main" xmlns="" id="{A61027AA-27F9-48D4-86A6-32BD3DA64C6F}"/>
              </a:ext>
            </a:extLst>
          </p:cNvPr>
          <p:cNvSpPr txBox="1">
            <a:spLocks/>
          </p:cNvSpPr>
          <p:nvPr/>
        </p:nvSpPr>
        <p:spPr>
          <a:xfrm>
            <a:off x="1295401" y="2556932"/>
            <a:ext cx="9601196" cy="357716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sz="1600" dirty="0">
                <a:latin typeface="Corbel" panose="020B0503020204020204" pitchFamily="34" charset="0"/>
              </a:rPr>
              <a:t>Hedgehog Class is supported by:</a:t>
            </a:r>
          </a:p>
          <a:p>
            <a:pPr marL="0" indent="0">
              <a:buFont typeface="Arial"/>
              <a:buNone/>
            </a:pPr>
            <a:endParaRPr lang="en-GB" sz="1600" dirty="0">
              <a:latin typeface="Corbel" panose="020B0503020204020204" pitchFamily="34" charset="0"/>
            </a:endParaRPr>
          </a:p>
          <a:p>
            <a:pPr marL="0" indent="0">
              <a:buFont typeface="Arial"/>
              <a:buNone/>
            </a:pPr>
            <a:r>
              <a:rPr lang="en-GB" sz="1600" dirty="0" smtClean="0">
                <a:latin typeface="Corbel" panose="020B0503020204020204" pitchFamily="34" charset="0"/>
              </a:rPr>
              <a:t>Mrs </a:t>
            </a:r>
            <a:r>
              <a:rPr lang="en-GB" sz="1600" dirty="0" err="1" smtClean="0">
                <a:latin typeface="Corbel" panose="020B0503020204020204" pitchFamily="34" charset="0"/>
              </a:rPr>
              <a:t>Rudiger</a:t>
            </a:r>
            <a:r>
              <a:rPr lang="en-GB" sz="1600" dirty="0" smtClean="0">
                <a:latin typeface="Corbel" panose="020B0503020204020204" pitchFamily="34" charset="0"/>
              </a:rPr>
              <a:t> </a:t>
            </a:r>
            <a:r>
              <a:rPr lang="en-GB" sz="1600" dirty="0">
                <a:latin typeface="Corbel" panose="020B0503020204020204" pitchFamily="34" charset="0"/>
              </a:rPr>
              <a:t>(class teacher)</a:t>
            </a:r>
            <a:br>
              <a:rPr lang="en-GB" sz="1600" dirty="0">
                <a:latin typeface="Corbel" panose="020B0503020204020204" pitchFamily="34" charset="0"/>
              </a:rPr>
            </a:br>
            <a:r>
              <a:rPr lang="en-GB" sz="1600" dirty="0">
                <a:latin typeface="Corbel" panose="020B0503020204020204" pitchFamily="34" charset="0"/>
              </a:rPr>
              <a:t/>
            </a:r>
            <a:br>
              <a:rPr lang="en-GB" sz="1600" dirty="0">
                <a:latin typeface="Corbel" panose="020B0503020204020204" pitchFamily="34" charset="0"/>
              </a:rPr>
            </a:br>
            <a:r>
              <a:rPr lang="en-GB" sz="1600" dirty="0">
                <a:latin typeface="Corbel" panose="020B0503020204020204" pitchFamily="34" charset="0"/>
              </a:rPr>
              <a:t>Mrs Gyau-Awuah and </a:t>
            </a:r>
            <a:r>
              <a:rPr lang="en-GB" sz="1600" dirty="0" smtClean="0">
                <a:latin typeface="Corbel" panose="020B0503020204020204" pitchFamily="34" charset="0"/>
              </a:rPr>
              <a:t>Mrs </a:t>
            </a:r>
            <a:r>
              <a:rPr lang="en-GB" sz="1600" dirty="0" err="1" smtClean="0">
                <a:latin typeface="Corbel" panose="020B0503020204020204" pitchFamily="34" charset="0"/>
              </a:rPr>
              <a:t>Abery</a:t>
            </a:r>
            <a:r>
              <a:rPr lang="en-GB" sz="1600" dirty="0" smtClean="0">
                <a:latin typeface="Corbel" panose="020B0503020204020204" pitchFamily="34" charset="0"/>
              </a:rPr>
              <a:t> </a:t>
            </a:r>
            <a:r>
              <a:rPr lang="en-GB" sz="1600" dirty="0">
                <a:latin typeface="Corbel" panose="020B0503020204020204" pitchFamily="34" charset="0"/>
              </a:rPr>
              <a:t>(teaching assistants)</a:t>
            </a:r>
            <a:br>
              <a:rPr lang="en-GB" sz="1600" dirty="0">
                <a:latin typeface="Corbel" panose="020B0503020204020204" pitchFamily="34" charset="0"/>
              </a:rPr>
            </a:br>
            <a:r>
              <a:rPr lang="en-GB" sz="1600" dirty="0">
                <a:latin typeface="Corbel" panose="020B0503020204020204" pitchFamily="34" charset="0"/>
              </a:rPr>
              <a:t/>
            </a:r>
            <a:br>
              <a:rPr lang="en-GB" sz="1600" dirty="0">
                <a:latin typeface="Corbel" panose="020B0503020204020204" pitchFamily="34" charset="0"/>
              </a:rPr>
            </a:br>
            <a:endParaRPr lang="en-GB" sz="1600" dirty="0">
              <a:latin typeface="Corbel" panose="020B0503020204020204" pitchFamily="34" charset="0"/>
            </a:endParaRPr>
          </a:p>
          <a:p>
            <a:pPr marL="0" indent="0">
              <a:buFont typeface="Arial"/>
              <a:buNone/>
            </a:pPr>
            <a:r>
              <a:rPr lang="en-GB" sz="1600" dirty="0">
                <a:latin typeface="Corbel" panose="020B0503020204020204" pitchFamily="34" charset="0"/>
              </a:rPr>
              <a:t>If you would like to speak to </a:t>
            </a:r>
            <a:r>
              <a:rPr lang="en-GB" sz="1600" dirty="0" smtClean="0">
                <a:latin typeface="Corbel" panose="020B0503020204020204" pitchFamily="34" charset="0"/>
              </a:rPr>
              <a:t>Mrs </a:t>
            </a:r>
            <a:r>
              <a:rPr lang="en-GB" sz="1600" dirty="0" err="1" smtClean="0">
                <a:latin typeface="Corbel" panose="020B0503020204020204" pitchFamily="34" charset="0"/>
              </a:rPr>
              <a:t>Rudiger</a:t>
            </a:r>
            <a:r>
              <a:rPr lang="en-GB" sz="1600" dirty="0" smtClean="0">
                <a:latin typeface="Corbel" panose="020B0503020204020204" pitchFamily="34" charset="0"/>
              </a:rPr>
              <a:t>, please </a:t>
            </a:r>
            <a:r>
              <a:rPr lang="en-GB" sz="1600" dirty="0">
                <a:latin typeface="Corbel" panose="020B0503020204020204" pitchFamily="34" charset="0"/>
              </a:rPr>
              <a:t>email the office </a:t>
            </a:r>
            <a:r>
              <a:rPr lang="en-GB" sz="1600" dirty="0" smtClean="0">
                <a:latin typeface="Corbel" panose="020B0503020204020204" pitchFamily="34" charset="0"/>
              </a:rPr>
              <a:t>or </a:t>
            </a:r>
            <a:r>
              <a:rPr lang="en-GB" sz="1600" dirty="0">
                <a:latin typeface="Corbel" panose="020B0503020204020204" pitchFamily="34" charset="0"/>
              </a:rPr>
              <a:t>catch her after </a:t>
            </a:r>
            <a:r>
              <a:rPr lang="en-GB" sz="1600" dirty="0" smtClean="0">
                <a:latin typeface="Corbel" panose="020B0503020204020204" pitchFamily="34" charset="0"/>
              </a:rPr>
              <a:t>school to ask for a mutually convenient time to talk. </a:t>
            </a:r>
            <a:endParaRPr lang="en-GB" sz="1600" dirty="0">
              <a:latin typeface="Corbel" panose="020B0503020204020204" pitchFamily="34" charset="0"/>
            </a:endParaRPr>
          </a:p>
          <a:p>
            <a:pPr marL="0" indent="0">
              <a:buFont typeface="Arial"/>
              <a:buNone/>
            </a:pPr>
            <a:endParaRPr lang="en-GB" sz="1600" dirty="0">
              <a:latin typeface="Corbel" panose="020B0503020204020204" pitchFamily="34" charset="0"/>
            </a:endParaRPr>
          </a:p>
          <a:p>
            <a:pPr marL="0" indent="0">
              <a:buFont typeface="Arial"/>
              <a:buNone/>
            </a:pPr>
            <a:endParaRPr lang="en-GB" sz="1600" dirty="0">
              <a:latin typeface="Corbel" panose="020B0503020204020204" pitchFamily="34" charset="0"/>
            </a:endParaRPr>
          </a:p>
          <a:p>
            <a:pPr marL="0" indent="0">
              <a:buFont typeface="Arial"/>
              <a:buNone/>
            </a:pPr>
            <a:endParaRPr lang="en-GB" dirty="0"/>
          </a:p>
        </p:txBody>
      </p:sp>
    </p:spTree>
    <p:extLst>
      <p:ext uri="{BB962C8B-B14F-4D97-AF65-F5344CB8AC3E}">
        <p14:creationId xmlns:p14="http://schemas.microsoft.com/office/powerpoint/2010/main" val="11824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C0349-3E2B-46DA-B706-628E78B7C1C5}"/>
              </a:ext>
            </a:extLst>
          </p:cNvPr>
          <p:cNvSpPr>
            <a:spLocks noGrp="1"/>
          </p:cNvSpPr>
          <p:nvPr>
            <p:ph type="title"/>
          </p:nvPr>
        </p:nvSpPr>
        <p:spPr>
          <a:xfrm>
            <a:off x="1295402" y="982133"/>
            <a:ext cx="9601196" cy="960968"/>
          </a:xfrm>
        </p:spPr>
        <p:txBody>
          <a:bodyPr/>
          <a:lstStyle/>
          <a:p>
            <a:r>
              <a:rPr lang="en-GB" dirty="0"/>
              <a:t>Welcome!</a:t>
            </a:r>
          </a:p>
        </p:txBody>
      </p:sp>
      <p:sp>
        <p:nvSpPr>
          <p:cNvPr id="3" name="Content Placeholder 2">
            <a:extLst>
              <a:ext uri="{FF2B5EF4-FFF2-40B4-BE49-F238E27FC236}">
                <a16:creationId xmlns:a16="http://schemas.microsoft.com/office/drawing/2014/main" xmlns="" id="{96B49C28-BC74-4D26-9228-70EF182EB960}"/>
              </a:ext>
            </a:extLst>
          </p:cNvPr>
          <p:cNvSpPr>
            <a:spLocks noGrp="1"/>
          </p:cNvSpPr>
          <p:nvPr>
            <p:ph idx="1"/>
          </p:nvPr>
        </p:nvSpPr>
        <p:spPr>
          <a:xfrm>
            <a:off x="1295401" y="2351595"/>
            <a:ext cx="9601196" cy="3524272"/>
          </a:xfrm>
        </p:spPr>
        <p:txBody>
          <a:bodyPr>
            <a:normAutofit lnSpcReduction="10000"/>
          </a:bodyPr>
          <a:lstStyle/>
          <a:p>
            <a:pPr marL="0" indent="0">
              <a:buNone/>
            </a:pPr>
            <a:r>
              <a:rPr lang="en-GB" sz="2000" dirty="0">
                <a:latin typeface="Corbel" panose="020B0503020204020204" pitchFamily="34" charset="0"/>
              </a:rPr>
              <a:t>Hedgehog Class is a mix of Reception and Year 1 children. As such, we follow both the Early Years Foundation Stage (EYFS) and the National Curriculum (NC).</a:t>
            </a:r>
          </a:p>
          <a:p>
            <a:pPr marL="0" indent="0">
              <a:buNone/>
            </a:pPr>
            <a:r>
              <a:rPr lang="en-GB" sz="2000" dirty="0">
                <a:latin typeface="Corbel" panose="020B0503020204020204" pitchFamily="34" charset="0"/>
              </a:rPr>
              <a:t>Learning takes place in a variety of ways throughout the week:</a:t>
            </a:r>
            <a:br>
              <a:rPr lang="en-GB" sz="2000" dirty="0">
                <a:latin typeface="Corbel" panose="020B0503020204020204" pitchFamily="34" charset="0"/>
              </a:rPr>
            </a:br>
            <a:endParaRPr lang="en-GB" sz="2000" dirty="0">
              <a:latin typeface="Corbel" panose="020B0503020204020204" pitchFamily="34" charset="0"/>
            </a:endParaRPr>
          </a:p>
          <a:p>
            <a:r>
              <a:rPr lang="en-GB" sz="2000" dirty="0">
                <a:latin typeface="Corbel" panose="020B0503020204020204" pitchFamily="34" charset="0"/>
              </a:rPr>
              <a:t>Whole class carpet times</a:t>
            </a:r>
          </a:p>
          <a:p>
            <a:r>
              <a:rPr lang="en-GB" sz="2000" dirty="0">
                <a:latin typeface="Corbel" panose="020B0503020204020204" pitchFamily="34" charset="0"/>
              </a:rPr>
              <a:t>Separate Reception and Year 1 carpet times when appropriate</a:t>
            </a:r>
          </a:p>
          <a:p>
            <a:r>
              <a:rPr lang="en-GB" sz="2000" dirty="0">
                <a:latin typeface="Corbel" panose="020B0503020204020204" pitchFamily="34" charset="0"/>
              </a:rPr>
              <a:t>Child led learning (‘project time’) supported by adults</a:t>
            </a:r>
          </a:p>
          <a:p>
            <a:r>
              <a:rPr lang="en-GB" sz="2000" dirty="0">
                <a:latin typeface="Corbel" panose="020B0503020204020204" pitchFamily="34" charset="0"/>
              </a:rPr>
              <a:t>Small group work</a:t>
            </a:r>
          </a:p>
          <a:p>
            <a:r>
              <a:rPr lang="en-GB" sz="2000" dirty="0">
                <a:latin typeface="Corbel" panose="020B0503020204020204" pitchFamily="34" charset="0"/>
              </a:rPr>
              <a:t>1:1 work</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209201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1D83B-710F-4E9B-9194-7DFC5F5FA23F}"/>
              </a:ext>
            </a:extLst>
          </p:cNvPr>
          <p:cNvSpPr>
            <a:spLocks noGrp="1"/>
          </p:cNvSpPr>
          <p:nvPr>
            <p:ph type="title"/>
          </p:nvPr>
        </p:nvSpPr>
        <p:spPr>
          <a:xfrm>
            <a:off x="1295402" y="982132"/>
            <a:ext cx="9601196" cy="1210083"/>
          </a:xfrm>
        </p:spPr>
        <p:txBody>
          <a:bodyPr>
            <a:normAutofit/>
          </a:bodyPr>
          <a:lstStyle/>
          <a:p>
            <a:r>
              <a:rPr lang="en-GB" dirty="0"/>
              <a:t>Timetable</a:t>
            </a:r>
            <a:br>
              <a:rPr lang="en-GB" dirty="0"/>
            </a:br>
            <a:r>
              <a:rPr lang="en-GB" sz="2000" dirty="0"/>
              <a:t>Autumn Term (subject to change)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330496019"/>
              </p:ext>
            </p:extLst>
          </p:nvPr>
        </p:nvGraphicFramePr>
        <p:xfrm>
          <a:off x="2708031" y="2231473"/>
          <a:ext cx="6881445" cy="3817636"/>
        </p:xfrm>
        <a:graphic>
          <a:graphicData uri="http://schemas.openxmlformats.org/drawingml/2006/table">
            <a:tbl>
              <a:tblPr firstRow="1" firstCol="1" bandRow="1">
                <a:tableStyleId>{5C22544A-7EE6-4342-B048-85BDC9FD1C3A}</a:tableStyleId>
              </a:tblPr>
              <a:tblGrid>
                <a:gridCol w="436161"/>
                <a:gridCol w="1251533"/>
                <a:gridCol w="1313778"/>
                <a:gridCol w="1251533"/>
                <a:gridCol w="656890"/>
                <a:gridCol w="657330"/>
                <a:gridCol w="656890"/>
                <a:gridCol w="657330"/>
              </a:tblGrid>
              <a:tr h="234268">
                <a:tc>
                  <a:txBody>
                    <a:bodyPr/>
                    <a:lstStyle/>
                    <a:p>
                      <a:pPr algn="ctr">
                        <a:lnSpc>
                          <a:spcPct val="115000"/>
                        </a:lnSpc>
                        <a:spcAft>
                          <a:spcPts val="0"/>
                        </a:spcAft>
                      </a:pPr>
                      <a:r>
                        <a:rPr lang="en-GB" sz="600" dirty="0">
                          <a:effectLst/>
                        </a:rPr>
                        <a:t> </a:t>
                      </a:r>
                      <a:endParaRPr lang="en-GB" sz="600" dirty="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Monday  </a:t>
                      </a:r>
                    </a:p>
                    <a:p>
                      <a:pP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Tuesday</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Wednesday</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600">
                          <a:effectLst/>
                        </a:rPr>
                        <a:t>Thursday</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c gridSpan="2">
                  <a:txBody>
                    <a:bodyPr/>
                    <a:lstStyle/>
                    <a:p>
                      <a:pPr algn="ctr">
                        <a:lnSpc>
                          <a:spcPct val="115000"/>
                        </a:lnSpc>
                        <a:spcAft>
                          <a:spcPts val="0"/>
                        </a:spcAft>
                      </a:pPr>
                      <a:r>
                        <a:rPr lang="en-GB" sz="600">
                          <a:effectLst/>
                        </a:rPr>
                        <a:t>Friday</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r>
              <a:tr h="191673">
                <a:tc>
                  <a:txBody>
                    <a:bodyPr/>
                    <a:lstStyle/>
                    <a:p>
                      <a:pPr algn="ctr">
                        <a:lnSpc>
                          <a:spcPct val="115000"/>
                        </a:lnSpc>
                        <a:spcAft>
                          <a:spcPts val="0"/>
                        </a:spcAft>
                      </a:pPr>
                      <a:r>
                        <a:rPr lang="en-GB" sz="600">
                          <a:effectLst/>
                        </a:rPr>
                        <a:t>8.50</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500">
                          <a:effectLst/>
                        </a:rPr>
                        <a:t>Arrival / Register</a:t>
                      </a:r>
                      <a:endParaRPr lang="en-GB" sz="600">
                        <a:effectLst/>
                      </a:endParaRPr>
                    </a:p>
                    <a:p>
                      <a:pPr algn="ctr">
                        <a:lnSpc>
                          <a:spcPct val="115000"/>
                        </a:lnSpc>
                        <a:spcAft>
                          <a:spcPts val="0"/>
                        </a:spcAft>
                      </a:pPr>
                      <a:r>
                        <a:rPr lang="en-GB" sz="500">
                          <a:effectLst/>
                        </a:rPr>
                        <a:t>Morning Tasks</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500">
                          <a:effectLst/>
                        </a:rPr>
                        <a:t>Arrival / Register</a:t>
                      </a:r>
                      <a:endParaRPr lang="en-GB" sz="600">
                        <a:effectLst/>
                      </a:endParaRPr>
                    </a:p>
                    <a:p>
                      <a:pPr algn="ctr">
                        <a:lnSpc>
                          <a:spcPct val="115000"/>
                        </a:lnSpc>
                        <a:spcAft>
                          <a:spcPts val="0"/>
                        </a:spcAft>
                      </a:pPr>
                      <a:r>
                        <a:rPr lang="en-GB" sz="500">
                          <a:effectLst/>
                        </a:rPr>
                        <a:t>Morning Tasks</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500">
                          <a:effectLst/>
                        </a:rPr>
                        <a:t>Arrival / Register</a:t>
                      </a:r>
                      <a:endParaRPr lang="en-GB" sz="600">
                        <a:effectLst/>
                      </a:endParaRPr>
                    </a:p>
                    <a:p>
                      <a:pPr algn="ctr">
                        <a:lnSpc>
                          <a:spcPct val="115000"/>
                        </a:lnSpc>
                        <a:spcAft>
                          <a:spcPts val="0"/>
                        </a:spcAft>
                      </a:pPr>
                      <a:r>
                        <a:rPr lang="en-GB" sz="500">
                          <a:effectLst/>
                        </a:rPr>
                        <a:t>Morning Tasks</a:t>
                      </a:r>
                      <a:endParaRPr lang="en-GB" sz="60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500">
                          <a:effectLst/>
                        </a:rPr>
                        <a:t>Arrival / Register</a:t>
                      </a:r>
                      <a:endParaRPr lang="en-GB" sz="600">
                        <a:effectLst/>
                      </a:endParaRPr>
                    </a:p>
                    <a:p>
                      <a:pPr algn="ctr">
                        <a:lnSpc>
                          <a:spcPct val="115000"/>
                        </a:lnSpc>
                        <a:spcAft>
                          <a:spcPts val="0"/>
                        </a:spcAft>
                      </a:pPr>
                      <a:r>
                        <a:rPr lang="en-GB" sz="500">
                          <a:effectLst/>
                        </a:rPr>
                        <a:t>Morning Tasks</a:t>
                      </a:r>
                      <a:endParaRPr lang="en-GB" sz="600">
                        <a:effectLst/>
                        <a:latin typeface="Calibri"/>
                        <a:ea typeface="Calibri"/>
                        <a:cs typeface="Times New Roman"/>
                      </a:endParaRPr>
                    </a:p>
                  </a:txBody>
                  <a:tcPr marL="37307" marR="37307" marT="0" marB="0"/>
                </a:tc>
                <a:tc hMerge="1">
                  <a:txBody>
                    <a:bodyPr/>
                    <a:lstStyle/>
                    <a:p>
                      <a:endParaRPr lang="en-GB"/>
                    </a:p>
                  </a:txBody>
                  <a:tcPr/>
                </a:tc>
                <a:tc gridSpan="2">
                  <a:txBody>
                    <a:bodyPr/>
                    <a:lstStyle/>
                    <a:p>
                      <a:pPr algn="ctr">
                        <a:lnSpc>
                          <a:spcPct val="115000"/>
                        </a:lnSpc>
                        <a:spcAft>
                          <a:spcPts val="0"/>
                        </a:spcAft>
                      </a:pPr>
                      <a:r>
                        <a:rPr lang="en-GB" sz="500">
                          <a:effectLst/>
                        </a:rPr>
                        <a:t>Arrival / Register</a:t>
                      </a:r>
                      <a:endParaRPr lang="en-GB" sz="600">
                        <a:effectLst/>
                      </a:endParaRPr>
                    </a:p>
                    <a:p>
                      <a:pPr algn="ctr">
                        <a:lnSpc>
                          <a:spcPct val="115000"/>
                        </a:lnSpc>
                        <a:spcAft>
                          <a:spcPts val="0"/>
                        </a:spcAft>
                      </a:pPr>
                      <a:r>
                        <a:rPr lang="en-GB" sz="500">
                          <a:effectLst/>
                        </a:rPr>
                        <a:t>Morning Tasks</a:t>
                      </a:r>
                      <a:endParaRPr lang="en-GB" sz="600">
                        <a:effectLst/>
                        <a:latin typeface="Calibri"/>
                        <a:ea typeface="Calibri"/>
                        <a:cs typeface="Times New Roman"/>
                      </a:endParaRPr>
                    </a:p>
                  </a:txBody>
                  <a:tcPr marL="37307" marR="37307" marT="0" marB="0"/>
                </a:tc>
                <a:tc hMerge="1">
                  <a:txBody>
                    <a:bodyPr/>
                    <a:lstStyle/>
                    <a:p>
                      <a:endParaRPr lang="en-GB"/>
                    </a:p>
                  </a:txBody>
                  <a:tcPr/>
                </a:tc>
              </a:tr>
              <a:tr h="457886">
                <a:tc>
                  <a:txBody>
                    <a:bodyPr/>
                    <a:lstStyle/>
                    <a:p>
                      <a:pPr algn="ctr">
                        <a:lnSpc>
                          <a:spcPct val="115000"/>
                        </a:lnSpc>
                        <a:spcAft>
                          <a:spcPts val="0"/>
                        </a:spcAft>
                      </a:pPr>
                      <a:r>
                        <a:rPr lang="en-GB" sz="600">
                          <a:effectLst/>
                        </a:rPr>
                        <a:t>9.05</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Collective Worship</a:t>
                      </a:r>
                    </a:p>
                    <a:p>
                      <a:pPr algn="ctr">
                        <a:lnSpc>
                          <a:spcPct val="115000"/>
                        </a:lnSpc>
                        <a:spcAft>
                          <a:spcPts val="0"/>
                        </a:spcAft>
                      </a:pPr>
                      <a:r>
                        <a:rPr lang="en-GB" sz="600">
                          <a:effectLst/>
                        </a:rPr>
                        <a:t>In Class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Collective Worship</a:t>
                      </a:r>
                    </a:p>
                    <a:p>
                      <a:pPr algn="ctr">
                        <a:lnSpc>
                          <a:spcPct val="115000"/>
                        </a:lnSpc>
                        <a:spcAft>
                          <a:spcPts val="0"/>
                        </a:spcAft>
                      </a:pPr>
                      <a:r>
                        <a:rPr lang="en-GB" sz="600">
                          <a:effectLst/>
                        </a:rPr>
                        <a:t>Bible Theme</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dirty="0">
                          <a:effectLst/>
                        </a:rPr>
                        <a:t>Whole School Meeting</a:t>
                      </a:r>
                    </a:p>
                    <a:p>
                      <a:pPr algn="ctr">
                        <a:lnSpc>
                          <a:spcPct val="115000"/>
                        </a:lnSpc>
                        <a:spcAft>
                          <a:spcPts val="0"/>
                        </a:spcAft>
                      </a:pPr>
                      <a:r>
                        <a:rPr lang="en-GB" sz="500" dirty="0">
                          <a:effectLst/>
                        </a:rPr>
                        <a:t>or</a:t>
                      </a:r>
                      <a:endParaRPr lang="en-GB" sz="600" dirty="0">
                        <a:effectLst/>
                      </a:endParaRPr>
                    </a:p>
                    <a:p>
                      <a:pPr>
                        <a:lnSpc>
                          <a:spcPct val="115000"/>
                        </a:lnSpc>
                        <a:spcAft>
                          <a:spcPts val="0"/>
                        </a:spcAft>
                      </a:pPr>
                      <a:r>
                        <a:rPr lang="en-GB" sz="600" dirty="0">
                          <a:effectLst/>
                        </a:rPr>
                        <a:t>           </a:t>
                      </a:r>
                      <a:r>
                        <a:rPr lang="en-GB" sz="500" dirty="0">
                          <a:effectLst/>
                        </a:rPr>
                        <a:t>Circle Time/PHSE </a:t>
                      </a:r>
                      <a:endParaRPr lang="en-GB" sz="600" dirty="0">
                        <a:effectLst/>
                      </a:endParaRPr>
                    </a:p>
                    <a:p>
                      <a:pPr algn="ctr">
                        <a:lnSpc>
                          <a:spcPct val="115000"/>
                        </a:lnSpc>
                        <a:spcAft>
                          <a:spcPts val="0"/>
                        </a:spcAft>
                      </a:pPr>
                      <a:r>
                        <a:rPr lang="en-GB" sz="600" dirty="0">
                          <a:effectLst/>
                        </a:rPr>
                        <a:t> </a:t>
                      </a:r>
                      <a:endParaRPr lang="en-GB" sz="600" dirty="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600">
                          <a:effectLst/>
                        </a:rPr>
                        <a:t>Collective Worship</a:t>
                      </a:r>
                    </a:p>
                    <a:p>
                      <a:pPr algn="ctr">
                        <a:lnSpc>
                          <a:spcPct val="115000"/>
                        </a:lnSpc>
                        <a:spcAft>
                          <a:spcPts val="0"/>
                        </a:spcAft>
                      </a:pPr>
                      <a:r>
                        <a:rPr lang="en-GB" sz="600">
                          <a:effectLst/>
                        </a:rPr>
                        <a:t>Rev Dove</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c gridSpan="2">
                  <a:txBody>
                    <a:bodyPr/>
                    <a:lstStyle/>
                    <a:p>
                      <a:pPr algn="ctr">
                        <a:lnSpc>
                          <a:spcPct val="115000"/>
                        </a:lnSpc>
                        <a:spcAft>
                          <a:spcPts val="0"/>
                        </a:spcAft>
                      </a:pPr>
                      <a:r>
                        <a:rPr lang="en-GB" sz="600">
                          <a:effectLst/>
                        </a:rPr>
                        <a:t>Collective Worship</a:t>
                      </a:r>
                    </a:p>
                    <a:p>
                      <a:pPr algn="ctr">
                        <a:lnSpc>
                          <a:spcPct val="115000"/>
                        </a:lnSpc>
                        <a:spcAft>
                          <a:spcPts val="0"/>
                        </a:spcAft>
                      </a:pPr>
                      <a:r>
                        <a:rPr lang="en-GB" sz="600">
                          <a:effectLst/>
                        </a:rPr>
                        <a:t>Celebration</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r>
              <a:tr h="585670">
                <a:tc>
                  <a:txBody>
                    <a:bodyPr/>
                    <a:lstStyle/>
                    <a:p>
                      <a:pPr algn="ctr">
                        <a:lnSpc>
                          <a:spcPct val="115000"/>
                        </a:lnSpc>
                        <a:spcAft>
                          <a:spcPts val="0"/>
                        </a:spcAft>
                      </a:pPr>
                      <a:r>
                        <a:rPr lang="en-GB" sz="600">
                          <a:effectLst/>
                        </a:rPr>
                        <a:t>9.25-9.50</a:t>
                      </a:r>
                    </a:p>
                    <a:p>
                      <a:pPr algn="ctr">
                        <a:lnSpc>
                          <a:spcPct val="115000"/>
                        </a:lnSpc>
                        <a:spcAft>
                          <a:spcPts val="0"/>
                        </a:spcAft>
                      </a:pPr>
                      <a:r>
                        <a:rPr lang="en-GB" sz="600">
                          <a:effectLst/>
                        </a:rPr>
                        <a:t> </a:t>
                      </a:r>
                    </a:p>
                    <a:p>
                      <a:pPr algn="ctr">
                        <a:lnSpc>
                          <a:spcPct val="115000"/>
                        </a:lnSpc>
                        <a:spcAft>
                          <a:spcPts val="0"/>
                        </a:spcAft>
                      </a:pPr>
                      <a:r>
                        <a:rPr lang="en-GB" sz="500">
                          <a:effectLst/>
                        </a:rPr>
                        <a:t>Session 1a</a:t>
                      </a:r>
                      <a:endParaRPr lang="en-GB" sz="600">
                        <a:effectLst/>
                        <a:latin typeface="Calibri"/>
                        <a:ea typeface="Calibri"/>
                        <a:cs typeface="Times New Roman"/>
                      </a:endParaRPr>
                    </a:p>
                  </a:txBody>
                  <a:tcPr marL="37307" marR="37307" marT="0" marB="0"/>
                </a:tc>
                <a:tc rowSpan="2">
                  <a:txBody>
                    <a:bodyPr/>
                    <a:lstStyle/>
                    <a:p>
                      <a:pPr algn="ctr">
                        <a:lnSpc>
                          <a:spcPct val="115000"/>
                        </a:lnSpc>
                        <a:spcAft>
                          <a:spcPts val="0"/>
                        </a:spcAft>
                      </a:pPr>
                      <a:r>
                        <a:rPr lang="en-GB" sz="600">
                          <a:effectLst/>
                        </a:rPr>
                        <a:t>Phonics  </a:t>
                      </a:r>
                    </a:p>
                    <a:p>
                      <a:pPr algn="ctr">
                        <a:lnSpc>
                          <a:spcPct val="115000"/>
                        </a:lnSpc>
                        <a:spcAft>
                          <a:spcPts val="0"/>
                        </a:spcAft>
                      </a:pPr>
                      <a:r>
                        <a:rPr lang="en-GB" sz="600">
                          <a:effectLst/>
                        </a:rPr>
                        <a:t>and</a:t>
                      </a:r>
                    </a:p>
                    <a:p>
                      <a:pPr algn="ctr">
                        <a:lnSpc>
                          <a:spcPct val="115000"/>
                        </a:lnSpc>
                        <a:spcAft>
                          <a:spcPts val="0"/>
                        </a:spcAft>
                      </a:pPr>
                      <a:r>
                        <a:rPr lang="en-GB" sz="600">
                          <a:effectLst/>
                        </a:rPr>
                        <a:t>Fine Motor Skills Handwriting</a:t>
                      </a:r>
                    </a:p>
                    <a:p>
                      <a:pPr algn="ctr">
                        <a:lnSpc>
                          <a:spcPct val="115000"/>
                        </a:lnSpc>
                        <a:spcAft>
                          <a:spcPts val="0"/>
                        </a:spcAft>
                      </a:pPr>
                      <a:r>
                        <a:rPr lang="en-GB" sz="600">
                          <a:effectLst/>
                        </a:rPr>
                        <a:t> Spelling</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Phonics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dirty="0">
                          <a:effectLst/>
                        </a:rPr>
                        <a:t>Phonics </a:t>
                      </a:r>
                    </a:p>
                    <a:p>
                      <a:pPr algn="ctr">
                        <a:lnSpc>
                          <a:spcPct val="115000"/>
                        </a:lnSpc>
                        <a:spcAft>
                          <a:spcPts val="0"/>
                        </a:spcAft>
                      </a:pPr>
                      <a:r>
                        <a:rPr lang="en-GB" sz="600" dirty="0">
                          <a:effectLst/>
                        </a:rPr>
                        <a:t> </a:t>
                      </a:r>
                      <a:endParaRPr lang="en-GB" sz="600" dirty="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Phonics </a:t>
                      </a:r>
                    </a:p>
                    <a:p>
                      <a:pPr algn="ctr">
                        <a:lnSpc>
                          <a:spcPct val="115000"/>
                        </a:lnSpc>
                        <a:spcAft>
                          <a:spcPts val="0"/>
                        </a:spcAft>
                      </a:pPr>
                      <a:r>
                        <a:rPr lang="en-GB" sz="600">
                          <a:effectLst/>
                        </a:rPr>
                        <a:t>Independent Learning</a:t>
                      </a:r>
                    </a:p>
                    <a:p>
                      <a:pPr>
                        <a:lnSpc>
                          <a:spcPct val="115000"/>
                        </a:lnSpc>
                        <a:spcAft>
                          <a:spcPts val="0"/>
                        </a:spcAft>
                      </a:pPr>
                      <a:r>
                        <a:rPr lang="en-GB" sz="600">
                          <a:effectLst/>
                        </a:rPr>
                        <a:t>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rowSpan="2">
                  <a:txBody>
                    <a:bodyPr/>
                    <a:lstStyle/>
                    <a:p>
                      <a:pPr algn="ctr">
                        <a:lnSpc>
                          <a:spcPct val="115000"/>
                        </a:lnSpc>
                        <a:spcAft>
                          <a:spcPts val="0"/>
                        </a:spcAft>
                      </a:pPr>
                      <a:r>
                        <a:rPr lang="en-GB" sz="600" dirty="0">
                          <a:effectLst/>
                        </a:rPr>
                        <a:t>Forest School</a:t>
                      </a:r>
                    </a:p>
                    <a:p>
                      <a:pPr algn="ctr">
                        <a:lnSpc>
                          <a:spcPct val="115000"/>
                        </a:lnSpc>
                        <a:spcAft>
                          <a:spcPts val="0"/>
                        </a:spcAft>
                      </a:pPr>
                      <a:r>
                        <a:rPr lang="en-GB" sz="600" dirty="0">
                          <a:effectLst/>
                        </a:rPr>
                        <a:t>Year 1</a:t>
                      </a:r>
                      <a:endParaRPr lang="en-GB" sz="600" dirty="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600">
                          <a:effectLst/>
                        </a:rPr>
                        <a:t>Phonics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r>
              <a:tr h="596318">
                <a:tc>
                  <a:txBody>
                    <a:bodyPr/>
                    <a:lstStyle/>
                    <a:p>
                      <a:pPr algn="ctr">
                        <a:lnSpc>
                          <a:spcPct val="115000"/>
                        </a:lnSpc>
                        <a:spcAft>
                          <a:spcPts val="0"/>
                        </a:spcAft>
                      </a:pPr>
                      <a:r>
                        <a:rPr lang="en-GB" sz="600">
                          <a:effectLst/>
                        </a:rPr>
                        <a:t>9.50-10.30</a:t>
                      </a:r>
                    </a:p>
                    <a:p>
                      <a:pPr algn="ctr">
                        <a:lnSpc>
                          <a:spcPct val="115000"/>
                        </a:lnSpc>
                        <a:spcAft>
                          <a:spcPts val="0"/>
                        </a:spcAft>
                      </a:pPr>
                      <a:r>
                        <a:rPr lang="en-GB" sz="600">
                          <a:effectLst/>
                        </a:rPr>
                        <a:t> </a:t>
                      </a:r>
                    </a:p>
                    <a:p>
                      <a:pPr algn="ctr">
                        <a:lnSpc>
                          <a:spcPct val="115000"/>
                        </a:lnSpc>
                        <a:spcAft>
                          <a:spcPts val="0"/>
                        </a:spcAft>
                      </a:pPr>
                      <a:r>
                        <a:rPr lang="en-GB" sz="500">
                          <a:effectLst/>
                        </a:rPr>
                        <a:t>Session 1b</a:t>
                      </a:r>
                      <a:endParaRPr lang="en-GB" sz="600">
                        <a:effectLst/>
                        <a:latin typeface="Calibri"/>
                        <a:ea typeface="Calibri"/>
                        <a:cs typeface="Times New Roman"/>
                      </a:endParaRPr>
                    </a:p>
                  </a:txBody>
                  <a:tcPr marL="37307" marR="37307" marT="0" marB="0"/>
                </a:tc>
                <a:tc vMerge="1">
                  <a:txBody>
                    <a:bodyPr/>
                    <a:lstStyle/>
                    <a:p>
                      <a:endParaRPr lang="en-GB"/>
                    </a:p>
                  </a:txBody>
                  <a:tcPr/>
                </a:tc>
                <a:tc>
                  <a:txBody>
                    <a:bodyPr/>
                    <a:lstStyle/>
                    <a:p>
                      <a:pPr algn="ctr">
                        <a:lnSpc>
                          <a:spcPct val="115000"/>
                        </a:lnSpc>
                        <a:spcAft>
                          <a:spcPts val="0"/>
                        </a:spcAft>
                      </a:pPr>
                      <a:r>
                        <a:rPr lang="en-GB" sz="600">
                          <a:effectLst/>
                        </a:rPr>
                        <a:t>Guided Reading </a:t>
                      </a:r>
                    </a:p>
                    <a:p>
                      <a:pPr algn="ctr">
                        <a:lnSpc>
                          <a:spcPct val="115000"/>
                        </a:lnSpc>
                        <a:spcAft>
                          <a:spcPts val="0"/>
                        </a:spcAft>
                      </a:pPr>
                      <a:r>
                        <a:rPr lang="en-GB" sz="600">
                          <a:effectLst/>
                        </a:rPr>
                        <a:t>Groups </a:t>
                      </a:r>
                    </a:p>
                    <a:p>
                      <a:pPr algn="ctr">
                        <a:lnSpc>
                          <a:spcPct val="115000"/>
                        </a:lnSpc>
                        <a:spcAft>
                          <a:spcPts val="0"/>
                        </a:spcAft>
                      </a:pPr>
                      <a:r>
                        <a:rPr lang="en-GB" sz="600">
                          <a:effectLst/>
                        </a:rPr>
                        <a:t>Individual Readers</a:t>
                      </a:r>
                    </a:p>
                    <a:p>
                      <a:pPr algn="ctr">
                        <a:lnSpc>
                          <a:spcPct val="115000"/>
                        </a:lnSpc>
                        <a:spcAft>
                          <a:spcPts val="0"/>
                        </a:spcAft>
                      </a:pPr>
                      <a:r>
                        <a:rPr lang="en-GB" sz="600">
                          <a:effectLst/>
                        </a:rPr>
                        <a:t>Skills work</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700">
                          <a:effectLst/>
                        </a:rPr>
                        <a:t>Writing </a:t>
                      </a:r>
                      <a:endParaRPr lang="en-GB" sz="600">
                        <a:effectLst/>
                      </a:endParaRPr>
                    </a:p>
                    <a:p>
                      <a:pPr algn="ctr">
                        <a:lnSpc>
                          <a:spcPct val="115000"/>
                        </a:lnSpc>
                        <a:spcAft>
                          <a:spcPts val="0"/>
                        </a:spcAft>
                      </a:pPr>
                      <a:r>
                        <a:rPr lang="en-GB" sz="600">
                          <a:effectLst/>
                        </a:rPr>
                        <a:t>including</a:t>
                      </a:r>
                    </a:p>
                    <a:p>
                      <a:pPr algn="ctr">
                        <a:lnSpc>
                          <a:spcPct val="115000"/>
                        </a:lnSpc>
                        <a:spcAft>
                          <a:spcPts val="0"/>
                        </a:spcAft>
                      </a:pPr>
                      <a:r>
                        <a:rPr lang="en-GB" sz="600">
                          <a:effectLst/>
                        </a:rPr>
                        <a:t>Fine Motor Skills Handwriting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Independent Learning</a:t>
                      </a:r>
                    </a:p>
                    <a:p>
                      <a:pPr algn="ctr">
                        <a:lnSpc>
                          <a:spcPct val="115000"/>
                        </a:lnSpc>
                        <a:spcAft>
                          <a:spcPts val="0"/>
                        </a:spcAft>
                      </a:pPr>
                      <a:r>
                        <a:rPr lang="en-GB" sz="600">
                          <a:effectLst/>
                        </a:rPr>
                        <a:t>Reception</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vMerge="1">
                  <a:txBody>
                    <a:bodyPr/>
                    <a:lstStyle/>
                    <a:p>
                      <a:endParaRPr lang="en-GB"/>
                    </a:p>
                  </a:txBody>
                  <a:tcPr/>
                </a:tc>
                <a:tc gridSpan="2">
                  <a:txBody>
                    <a:bodyPr/>
                    <a:lstStyle/>
                    <a:p>
                      <a:pPr algn="ctr">
                        <a:lnSpc>
                          <a:spcPct val="115000"/>
                        </a:lnSpc>
                        <a:spcAft>
                          <a:spcPts val="0"/>
                        </a:spcAft>
                      </a:pPr>
                      <a:r>
                        <a:rPr lang="en-GB" sz="600">
                          <a:effectLst/>
                        </a:rPr>
                        <a:t>Guided Reading </a:t>
                      </a:r>
                    </a:p>
                    <a:p>
                      <a:pPr algn="ctr">
                        <a:lnSpc>
                          <a:spcPct val="115000"/>
                        </a:lnSpc>
                        <a:spcAft>
                          <a:spcPts val="0"/>
                        </a:spcAft>
                      </a:pPr>
                      <a:r>
                        <a:rPr lang="en-GB" sz="600">
                          <a:effectLst/>
                        </a:rPr>
                        <a:t>Groups </a:t>
                      </a:r>
                    </a:p>
                    <a:p>
                      <a:pPr algn="ctr">
                        <a:lnSpc>
                          <a:spcPct val="115000"/>
                        </a:lnSpc>
                        <a:spcAft>
                          <a:spcPts val="0"/>
                        </a:spcAft>
                      </a:pPr>
                      <a:r>
                        <a:rPr lang="en-GB" sz="600">
                          <a:effectLst/>
                        </a:rPr>
                        <a:t>Individual Readers</a:t>
                      </a:r>
                    </a:p>
                    <a:p>
                      <a:pPr algn="ctr">
                        <a:lnSpc>
                          <a:spcPct val="115000"/>
                        </a:lnSpc>
                        <a:spcAft>
                          <a:spcPts val="0"/>
                        </a:spcAft>
                      </a:pPr>
                      <a:r>
                        <a:rPr lang="en-GB" sz="600">
                          <a:effectLst/>
                        </a:rPr>
                        <a:t>Skills work</a:t>
                      </a:r>
                      <a:endParaRPr lang="en-GB" sz="600">
                        <a:effectLst/>
                        <a:latin typeface="Calibri"/>
                        <a:ea typeface="Calibri"/>
                        <a:cs typeface="Times New Roman"/>
                      </a:endParaRPr>
                    </a:p>
                  </a:txBody>
                  <a:tcPr marL="37307" marR="37307" marT="0" marB="0"/>
                </a:tc>
                <a:tc hMerge="1">
                  <a:txBody>
                    <a:bodyPr/>
                    <a:lstStyle/>
                    <a:p>
                      <a:endParaRPr lang="en-GB"/>
                    </a:p>
                  </a:txBody>
                  <a:tcPr/>
                </a:tc>
              </a:tr>
              <a:tr h="117134">
                <a:tc>
                  <a:txBody>
                    <a:bodyPr/>
                    <a:lstStyle/>
                    <a:p>
                      <a:pPr algn="ctr">
                        <a:lnSpc>
                          <a:spcPct val="115000"/>
                        </a:lnSpc>
                        <a:spcAft>
                          <a:spcPts val="0"/>
                        </a:spcAft>
                      </a:pPr>
                      <a:r>
                        <a:rPr lang="en-GB" sz="600">
                          <a:effectLst/>
                        </a:rPr>
                        <a:t>BREAK</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KR Duty</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BA Duty</a:t>
                      </a:r>
                      <a:endParaRPr lang="en-GB" sz="60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600">
                          <a:effectLst/>
                        </a:rPr>
                        <a:t>LGA Duty</a:t>
                      </a:r>
                      <a:endParaRPr lang="en-GB" sz="600">
                        <a:effectLst/>
                        <a:latin typeface="Calibri"/>
                        <a:ea typeface="Calibri"/>
                        <a:cs typeface="Times New Roman"/>
                      </a:endParaRPr>
                    </a:p>
                  </a:txBody>
                  <a:tcPr marL="37307" marR="37307" marT="0" marB="0"/>
                </a:tc>
                <a:tc hMerge="1">
                  <a:txBody>
                    <a:bodyPr/>
                    <a:lstStyle/>
                    <a:p>
                      <a:endParaRPr lang="en-GB"/>
                    </a:p>
                  </a:txBody>
                  <a:tcPr/>
                </a:tc>
                <a:tc gridSpan="2">
                  <a:txBody>
                    <a:bodyPr/>
                    <a:lstStyle/>
                    <a:p>
                      <a:pPr algn="ctr">
                        <a:lnSpc>
                          <a:spcPct val="115000"/>
                        </a:lnSpc>
                        <a:spcAft>
                          <a:spcPts val="0"/>
                        </a:spcAft>
                      </a:pPr>
                      <a:r>
                        <a:rPr lang="en-GB" sz="600">
                          <a:effectLst/>
                        </a:rPr>
                        <a:t>KR Duty</a:t>
                      </a:r>
                      <a:endParaRPr lang="en-GB" sz="600">
                        <a:effectLst/>
                        <a:latin typeface="Calibri"/>
                        <a:ea typeface="Calibri"/>
                        <a:cs typeface="Times New Roman"/>
                      </a:endParaRPr>
                    </a:p>
                  </a:txBody>
                  <a:tcPr marL="37307" marR="37307" marT="0" marB="0"/>
                </a:tc>
                <a:tc hMerge="1">
                  <a:txBody>
                    <a:bodyPr/>
                    <a:lstStyle/>
                    <a:p>
                      <a:endParaRPr lang="en-GB"/>
                    </a:p>
                  </a:txBody>
                  <a:tcPr/>
                </a:tc>
              </a:tr>
              <a:tr h="585670">
                <a:tc>
                  <a:txBody>
                    <a:bodyPr/>
                    <a:lstStyle/>
                    <a:p>
                      <a:pPr algn="ctr">
                        <a:lnSpc>
                          <a:spcPct val="115000"/>
                        </a:lnSpc>
                        <a:spcAft>
                          <a:spcPts val="0"/>
                        </a:spcAft>
                      </a:pPr>
                      <a:r>
                        <a:rPr lang="en-GB" sz="600">
                          <a:effectLst/>
                        </a:rPr>
                        <a:t>10.50-</a:t>
                      </a:r>
                    </a:p>
                    <a:p>
                      <a:pPr algn="ctr">
                        <a:lnSpc>
                          <a:spcPct val="115000"/>
                        </a:lnSpc>
                        <a:spcAft>
                          <a:spcPts val="0"/>
                        </a:spcAft>
                      </a:pPr>
                      <a:r>
                        <a:rPr lang="en-GB" sz="600">
                          <a:effectLst/>
                        </a:rPr>
                        <a:t>11.50</a:t>
                      </a:r>
                    </a:p>
                    <a:p>
                      <a:pPr algn="ctr">
                        <a:lnSpc>
                          <a:spcPct val="115000"/>
                        </a:lnSpc>
                        <a:spcAft>
                          <a:spcPts val="0"/>
                        </a:spcAft>
                      </a:pPr>
                      <a:r>
                        <a:rPr lang="en-GB" sz="600">
                          <a:effectLst/>
                        </a:rPr>
                        <a:t> </a:t>
                      </a:r>
                    </a:p>
                    <a:p>
                      <a:pPr algn="ctr">
                        <a:lnSpc>
                          <a:spcPct val="115000"/>
                        </a:lnSpc>
                        <a:spcAft>
                          <a:spcPts val="0"/>
                        </a:spcAft>
                      </a:pPr>
                      <a:r>
                        <a:rPr lang="en-GB" sz="500">
                          <a:effectLst/>
                        </a:rPr>
                        <a:t>Session 2</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Maths</a:t>
                      </a:r>
                    </a:p>
                    <a:p>
                      <a:pPr algn="ctr">
                        <a:lnSpc>
                          <a:spcPct val="115000"/>
                        </a:lnSpc>
                        <a:spcAft>
                          <a:spcPts val="0"/>
                        </a:spcAft>
                      </a:pPr>
                      <a:r>
                        <a:rPr lang="en-GB" sz="600">
                          <a:effectLst/>
                        </a:rPr>
                        <a:t> </a:t>
                      </a:r>
                    </a:p>
                    <a:p>
                      <a:pPr algn="ctr">
                        <a:lnSpc>
                          <a:spcPct val="115000"/>
                        </a:lnSpc>
                        <a:spcAft>
                          <a:spcPts val="0"/>
                        </a:spcAft>
                      </a:pPr>
                      <a:r>
                        <a:rPr lang="en-GB" sz="600">
                          <a:effectLst/>
                        </a:rPr>
                        <a:t>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Maths </a:t>
                      </a:r>
                    </a:p>
                    <a:p>
                      <a:pPr algn="ctr">
                        <a:lnSpc>
                          <a:spcPct val="115000"/>
                        </a:lnSpc>
                        <a:spcAft>
                          <a:spcPts val="0"/>
                        </a:spcAft>
                      </a:pPr>
                      <a:r>
                        <a:rPr lang="en-GB" sz="600">
                          <a:effectLst/>
                        </a:rPr>
                        <a:t> </a:t>
                      </a:r>
                    </a:p>
                    <a:p>
                      <a:pPr algn="ctr">
                        <a:lnSpc>
                          <a:spcPct val="115000"/>
                        </a:lnSpc>
                        <a:spcAft>
                          <a:spcPts val="0"/>
                        </a:spcAft>
                      </a:pPr>
                      <a:r>
                        <a:rPr lang="en-GB" sz="600">
                          <a:effectLst/>
                        </a:rPr>
                        <a:t>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Maths</a:t>
                      </a:r>
                    </a:p>
                    <a:p>
                      <a:pPr algn="ctr">
                        <a:lnSpc>
                          <a:spcPct val="115000"/>
                        </a:lnSpc>
                        <a:spcAft>
                          <a:spcPts val="0"/>
                        </a:spcAft>
                      </a:pPr>
                      <a:r>
                        <a:rPr lang="en-GB" sz="600">
                          <a:effectLst/>
                        </a:rPr>
                        <a:t> </a:t>
                      </a:r>
                    </a:p>
                    <a:p>
                      <a:pPr algn="ctr">
                        <a:lnSpc>
                          <a:spcPct val="115000"/>
                        </a:lnSpc>
                        <a:spcAft>
                          <a:spcPts val="0"/>
                        </a:spcAft>
                      </a:pPr>
                      <a:r>
                        <a:rPr lang="en-GB" sz="600">
                          <a:effectLst/>
                        </a:rPr>
                        <a:t>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Maths </a:t>
                      </a:r>
                    </a:p>
                    <a:p>
                      <a:pPr algn="ctr">
                        <a:lnSpc>
                          <a:spcPct val="115000"/>
                        </a:lnSpc>
                        <a:spcAft>
                          <a:spcPts val="0"/>
                        </a:spcAft>
                      </a:pPr>
                      <a:r>
                        <a:rPr lang="en-GB" sz="600">
                          <a:effectLst/>
                        </a:rPr>
                        <a:t>Reception</a:t>
                      </a:r>
                    </a:p>
                    <a:p>
                      <a:pPr algn="ctr">
                        <a:lnSpc>
                          <a:spcPct val="115000"/>
                        </a:lnSpc>
                        <a:spcAft>
                          <a:spcPts val="0"/>
                        </a:spcAft>
                      </a:pPr>
                      <a:r>
                        <a:rPr lang="en-GB" sz="600">
                          <a:effectLst/>
                        </a:rPr>
                        <a:t> </a:t>
                      </a:r>
                    </a:p>
                    <a:p>
                      <a:pPr algn="ctr">
                        <a:lnSpc>
                          <a:spcPct val="115000"/>
                        </a:lnSpc>
                        <a:spcAft>
                          <a:spcPts val="0"/>
                        </a:spcAft>
                      </a:pPr>
                      <a:r>
                        <a:rPr lang="en-GB" sz="600">
                          <a:effectLst/>
                        </a:rPr>
                        <a:t>Music</a:t>
                      </a:r>
                    </a:p>
                    <a:p>
                      <a:pPr algn="ctr">
                        <a:lnSpc>
                          <a:spcPct val="115000"/>
                        </a:lnSpc>
                        <a:spcAft>
                          <a:spcPts val="0"/>
                        </a:spcAft>
                      </a:pPr>
                      <a:r>
                        <a:rPr lang="en-GB" sz="600">
                          <a:effectLst/>
                        </a:rPr>
                        <a:t>Reception</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Forest School</a:t>
                      </a:r>
                    </a:p>
                    <a:p>
                      <a:pPr algn="ctr">
                        <a:lnSpc>
                          <a:spcPct val="115000"/>
                        </a:lnSpc>
                        <a:spcAft>
                          <a:spcPts val="0"/>
                        </a:spcAft>
                      </a:pPr>
                      <a:r>
                        <a:rPr lang="en-GB" sz="600">
                          <a:effectLst/>
                        </a:rPr>
                        <a:t>Year 1</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Music  </a:t>
                      </a:r>
                    </a:p>
                    <a:p>
                      <a:pPr algn="ctr">
                        <a:lnSpc>
                          <a:spcPct val="115000"/>
                        </a:lnSpc>
                        <a:spcAft>
                          <a:spcPts val="0"/>
                        </a:spcAft>
                      </a:pPr>
                      <a:r>
                        <a:rPr lang="en-GB" sz="600">
                          <a:effectLst/>
                        </a:rPr>
                        <a:t>Year 1 </a:t>
                      </a:r>
                    </a:p>
                    <a:p>
                      <a:pPr algn="ctr">
                        <a:lnSpc>
                          <a:spcPct val="115000"/>
                        </a:lnSpc>
                        <a:spcAft>
                          <a:spcPts val="0"/>
                        </a:spcAft>
                      </a:pPr>
                      <a:r>
                        <a:rPr lang="en-GB" sz="600">
                          <a:effectLst/>
                        </a:rPr>
                        <a:t> </a:t>
                      </a:r>
                    </a:p>
                    <a:p>
                      <a:pP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PE </a:t>
                      </a:r>
                    </a:p>
                    <a:p>
                      <a:pPr algn="ctr">
                        <a:lnSpc>
                          <a:spcPct val="115000"/>
                        </a:lnSpc>
                        <a:spcAft>
                          <a:spcPts val="0"/>
                        </a:spcAft>
                      </a:pPr>
                      <a:r>
                        <a:rPr lang="en-GB" sz="600">
                          <a:effectLst/>
                        </a:rPr>
                        <a:t>Reception</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r>
              <a:tr h="229079">
                <a:tc>
                  <a:txBody>
                    <a:bodyPr/>
                    <a:lstStyle/>
                    <a:p>
                      <a:pPr algn="ctr">
                        <a:lnSpc>
                          <a:spcPct val="115000"/>
                        </a:lnSpc>
                        <a:spcAft>
                          <a:spcPts val="0"/>
                        </a:spcAft>
                      </a:pPr>
                      <a:r>
                        <a:rPr lang="en-GB" sz="600">
                          <a:effectLst/>
                        </a:rPr>
                        <a:t>LUNCH</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c gridSpan="2">
                  <a:txBody>
                    <a:bodyPr/>
                    <a:lstStyle/>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r>
              <a:tr h="585670">
                <a:tc>
                  <a:txBody>
                    <a:bodyPr/>
                    <a:lstStyle/>
                    <a:p>
                      <a:pPr algn="ctr">
                        <a:lnSpc>
                          <a:spcPct val="115000"/>
                        </a:lnSpc>
                        <a:spcAft>
                          <a:spcPts val="0"/>
                        </a:spcAft>
                      </a:pPr>
                      <a:r>
                        <a:rPr lang="en-GB" sz="600">
                          <a:effectLst/>
                        </a:rPr>
                        <a:t>1.00-2.30</a:t>
                      </a:r>
                    </a:p>
                    <a:p>
                      <a:pPr algn="ctr">
                        <a:lnSpc>
                          <a:spcPct val="115000"/>
                        </a:lnSpc>
                        <a:spcAft>
                          <a:spcPts val="0"/>
                        </a:spcAft>
                      </a:pPr>
                      <a:r>
                        <a:rPr lang="en-GB" sz="600">
                          <a:effectLst/>
                        </a:rPr>
                        <a:t> </a:t>
                      </a:r>
                    </a:p>
                    <a:p>
                      <a:pPr algn="ctr">
                        <a:lnSpc>
                          <a:spcPct val="115000"/>
                        </a:lnSpc>
                        <a:spcAft>
                          <a:spcPts val="0"/>
                        </a:spcAft>
                      </a:pPr>
                      <a:r>
                        <a:rPr lang="en-GB" sz="500">
                          <a:effectLst/>
                        </a:rPr>
                        <a:t>Session 3</a:t>
                      </a:r>
                      <a:endParaRPr lang="en-GB" sz="600">
                        <a:effectLst/>
                        <a:latin typeface="Calibri"/>
                        <a:ea typeface="Calibri"/>
                        <a:cs typeface="Times New Roman"/>
                      </a:endParaRPr>
                    </a:p>
                  </a:txBody>
                  <a:tcPr marL="37307" marR="37307" marT="0" marB="0"/>
                </a:tc>
                <a:tc>
                  <a:txBody>
                    <a:bodyPr/>
                    <a:lstStyle/>
                    <a:p>
                      <a:pPr>
                        <a:lnSpc>
                          <a:spcPct val="115000"/>
                        </a:lnSpc>
                        <a:spcAft>
                          <a:spcPts val="0"/>
                        </a:spcAft>
                      </a:pPr>
                      <a:r>
                        <a:rPr lang="en-GB" sz="600">
                          <a:effectLst/>
                        </a:rPr>
                        <a:t>                        RE </a:t>
                      </a:r>
                    </a:p>
                    <a:p>
                      <a:pPr algn="ctr">
                        <a:lnSpc>
                          <a:spcPct val="115000"/>
                        </a:lnSpc>
                        <a:spcAft>
                          <a:spcPts val="0"/>
                        </a:spcAft>
                      </a:pPr>
                      <a:r>
                        <a:rPr lang="en-GB" sz="600">
                          <a:effectLst/>
                        </a:rPr>
                        <a:t>and </a:t>
                      </a:r>
                    </a:p>
                    <a:p>
                      <a:pPr algn="ctr">
                        <a:lnSpc>
                          <a:spcPct val="115000"/>
                        </a:lnSpc>
                        <a:spcAft>
                          <a:spcPts val="0"/>
                        </a:spcAft>
                      </a:pPr>
                      <a:r>
                        <a:rPr lang="en-GB" sz="600">
                          <a:effectLst/>
                        </a:rPr>
                        <a:t>Circle Time - Langauge Skills</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Mantle Topic Work</a:t>
                      </a:r>
                    </a:p>
                    <a:p>
                      <a:pPr algn="ctr">
                        <a:lnSpc>
                          <a:spcPct val="115000"/>
                        </a:lnSpc>
                        <a:spcAft>
                          <a:spcPts val="0"/>
                        </a:spcAft>
                      </a:pPr>
                      <a:r>
                        <a:rPr lang="en-GB" sz="600">
                          <a:effectLst/>
                        </a:rPr>
                        <a:t>with</a:t>
                      </a:r>
                    </a:p>
                    <a:p>
                      <a:pPr algn="ctr">
                        <a:lnSpc>
                          <a:spcPct val="115000"/>
                        </a:lnSpc>
                        <a:spcAft>
                          <a:spcPts val="0"/>
                        </a:spcAft>
                      </a:pPr>
                      <a:r>
                        <a:rPr lang="en-GB" sz="600">
                          <a:effectLst/>
                        </a:rPr>
                        <a:t>Independent Learning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Mantle Topic Work</a:t>
                      </a:r>
                    </a:p>
                    <a:p>
                      <a:pPr algn="ctr">
                        <a:lnSpc>
                          <a:spcPct val="115000"/>
                        </a:lnSpc>
                        <a:spcAft>
                          <a:spcPts val="0"/>
                        </a:spcAft>
                      </a:pPr>
                      <a:r>
                        <a:rPr lang="en-GB" sz="600">
                          <a:effectLst/>
                        </a:rPr>
                        <a:t>with</a:t>
                      </a:r>
                    </a:p>
                    <a:p>
                      <a:pPr algn="ctr">
                        <a:lnSpc>
                          <a:spcPct val="115000"/>
                        </a:lnSpc>
                        <a:spcAft>
                          <a:spcPts val="0"/>
                        </a:spcAft>
                      </a:pPr>
                      <a:r>
                        <a:rPr lang="en-GB" sz="600">
                          <a:effectLst/>
                        </a:rPr>
                        <a:t>Independent Learning</a:t>
                      </a:r>
                    </a:p>
                    <a:p>
                      <a:pPr algn="ctr">
                        <a:lnSpc>
                          <a:spcPct val="115000"/>
                        </a:lnSpc>
                        <a:spcAft>
                          <a:spcPts val="0"/>
                        </a:spcAft>
                      </a:pPr>
                      <a:r>
                        <a:rPr lang="en-GB" sz="600">
                          <a:effectLst/>
                        </a:rPr>
                        <a:t> </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600" dirty="0">
                          <a:effectLst/>
                        </a:rPr>
                        <a:t>Phonics  </a:t>
                      </a:r>
                    </a:p>
                    <a:p>
                      <a:pPr algn="ctr">
                        <a:lnSpc>
                          <a:spcPct val="115000"/>
                        </a:lnSpc>
                        <a:spcAft>
                          <a:spcPts val="0"/>
                        </a:spcAft>
                      </a:pPr>
                      <a:r>
                        <a:rPr lang="en-GB" sz="600" dirty="0">
                          <a:effectLst/>
                        </a:rPr>
                        <a:t>and</a:t>
                      </a:r>
                    </a:p>
                    <a:p>
                      <a:pPr algn="ctr">
                        <a:lnSpc>
                          <a:spcPct val="115000"/>
                        </a:lnSpc>
                        <a:spcAft>
                          <a:spcPts val="0"/>
                        </a:spcAft>
                      </a:pPr>
                      <a:r>
                        <a:rPr lang="en-GB" sz="600" dirty="0">
                          <a:effectLst/>
                        </a:rPr>
                        <a:t>Fine Motor Skills Handwriting</a:t>
                      </a:r>
                    </a:p>
                    <a:p>
                      <a:pPr algn="ctr">
                        <a:lnSpc>
                          <a:spcPct val="115000"/>
                        </a:lnSpc>
                        <a:spcAft>
                          <a:spcPts val="0"/>
                        </a:spcAft>
                      </a:pPr>
                      <a:r>
                        <a:rPr lang="en-GB" sz="600" dirty="0">
                          <a:effectLst/>
                        </a:rPr>
                        <a:t> Spelling</a:t>
                      </a:r>
                      <a:endParaRPr lang="en-GB" sz="600" dirty="0">
                        <a:effectLst/>
                        <a:latin typeface="Calibri"/>
                        <a:ea typeface="Calibri"/>
                        <a:cs typeface="Times New Roman"/>
                      </a:endParaRPr>
                    </a:p>
                  </a:txBody>
                  <a:tcPr marL="37307" marR="37307" marT="0" marB="0"/>
                </a:tc>
                <a:tc hMerge="1">
                  <a:txBody>
                    <a:bodyPr/>
                    <a:lstStyle/>
                    <a:p>
                      <a:endParaRPr lang="en-GB"/>
                    </a:p>
                  </a:txBody>
                  <a:tcPr/>
                </a:tc>
                <a:tc>
                  <a:txBody>
                    <a:bodyPr/>
                    <a:lstStyle/>
                    <a:p>
                      <a:pPr>
                        <a:lnSpc>
                          <a:spcPct val="115000"/>
                        </a:lnSpc>
                        <a:spcAft>
                          <a:spcPts val="0"/>
                        </a:spcAft>
                      </a:pPr>
                      <a:r>
                        <a:rPr lang="en-GB" sz="600">
                          <a:effectLst/>
                        </a:rPr>
                        <a:t>     Maths  </a:t>
                      </a:r>
                    </a:p>
                    <a:p>
                      <a:pPr>
                        <a:lnSpc>
                          <a:spcPct val="115000"/>
                        </a:lnSpc>
                        <a:spcAft>
                          <a:spcPts val="0"/>
                        </a:spcAft>
                      </a:pPr>
                      <a:r>
                        <a:rPr lang="en-GB" sz="600">
                          <a:effectLst/>
                        </a:rPr>
                        <a:t>      Year 1</a:t>
                      </a:r>
                    </a:p>
                    <a:p>
                      <a:pPr algn="ctr">
                        <a:lnSpc>
                          <a:spcPct val="115000"/>
                        </a:lnSpc>
                        <a:spcAft>
                          <a:spcPts val="0"/>
                        </a:spcAft>
                      </a:pPr>
                      <a:r>
                        <a:rPr lang="en-GB" sz="600">
                          <a:effectLst/>
                        </a:rPr>
                        <a:t>PE  </a:t>
                      </a:r>
                    </a:p>
                    <a:p>
                      <a:pPr algn="ctr">
                        <a:lnSpc>
                          <a:spcPct val="115000"/>
                        </a:lnSpc>
                        <a:spcAft>
                          <a:spcPts val="0"/>
                        </a:spcAft>
                      </a:pPr>
                      <a:r>
                        <a:rPr lang="en-GB" sz="600">
                          <a:effectLst/>
                        </a:rPr>
                        <a:t>Year 1</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dirty="0">
                          <a:effectLst/>
                        </a:rPr>
                        <a:t>Forest School</a:t>
                      </a:r>
                    </a:p>
                    <a:p>
                      <a:pPr algn="ctr">
                        <a:lnSpc>
                          <a:spcPct val="115000"/>
                        </a:lnSpc>
                        <a:spcAft>
                          <a:spcPts val="0"/>
                        </a:spcAft>
                      </a:pPr>
                      <a:r>
                        <a:rPr lang="en-GB" sz="600" dirty="0">
                          <a:effectLst/>
                        </a:rPr>
                        <a:t>Rec</a:t>
                      </a:r>
                      <a:endParaRPr lang="en-GB" sz="600" dirty="0">
                        <a:effectLst/>
                        <a:latin typeface="Calibri"/>
                        <a:ea typeface="Calibri"/>
                        <a:cs typeface="Times New Roman"/>
                      </a:endParaRPr>
                    </a:p>
                  </a:txBody>
                  <a:tcPr marL="37307" marR="37307" marT="0" marB="0"/>
                </a:tc>
              </a:tr>
              <a:tr h="234268">
                <a:tc>
                  <a:txBody>
                    <a:bodyPr/>
                    <a:lstStyle/>
                    <a:p>
                      <a:pPr algn="ctr">
                        <a:lnSpc>
                          <a:spcPct val="115000"/>
                        </a:lnSpc>
                        <a:spcAft>
                          <a:spcPts val="0"/>
                        </a:spcAft>
                      </a:pPr>
                      <a:r>
                        <a:rPr lang="en-GB" sz="600">
                          <a:effectLst/>
                        </a:rPr>
                        <a:t>2.30-</a:t>
                      </a:r>
                    </a:p>
                    <a:p>
                      <a:pPr algn="ctr">
                        <a:lnSpc>
                          <a:spcPct val="115000"/>
                        </a:lnSpc>
                        <a:spcAft>
                          <a:spcPts val="0"/>
                        </a:spcAft>
                      </a:pPr>
                      <a:r>
                        <a:rPr lang="en-GB" sz="600">
                          <a:effectLst/>
                        </a:rPr>
                        <a:t>3.00</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Story</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Story</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a:txBody>
                    <a:bodyPr/>
                    <a:lstStyle/>
                    <a:p>
                      <a:pPr algn="ctr">
                        <a:lnSpc>
                          <a:spcPct val="115000"/>
                        </a:lnSpc>
                        <a:spcAft>
                          <a:spcPts val="0"/>
                        </a:spcAft>
                      </a:pPr>
                      <a:r>
                        <a:rPr lang="en-GB" sz="600">
                          <a:effectLst/>
                        </a:rPr>
                        <a:t>Story</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gridSpan="2">
                  <a:txBody>
                    <a:bodyPr/>
                    <a:lstStyle/>
                    <a:p>
                      <a:pPr algn="ctr">
                        <a:lnSpc>
                          <a:spcPct val="115000"/>
                        </a:lnSpc>
                        <a:spcAft>
                          <a:spcPts val="0"/>
                        </a:spcAft>
                      </a:pPr>
                      <a:r>
                        <a:rPr lang="en-GB" sz="600">
                          <a:effectLst/>
                        </a:rPr>
                        <a:t>Story</a:t>
                      </a:r>
                    </a:p>
                    <a:p>
                      <a:pPr algn="ctr">
                        <a:lnSpc>
                          <a:spcPct val="115000"/>
                        </a:lnSpc>
                        <a:spcAft>
                          <a:spcPts val="0"/>
                        </a:spcAft>
                      </a:pPr>
                      <a:r>
                        <a:rPr lang="en-GB" sz="600">
                          <a:effectLst/>
                        </a:rPr>
                        <a:t> </a:t>
                      </a:r>
                      <a:endParaRPr lang="en-GB" sz="600">
                        <a:effectLst/>
                        <a:latin typeface="Calibri"/>
                        <a:ea typeface="Calibri"/>
                        <a:cs typeface="Times New Roman"/>
                      </a:endParaRPr>
                    </a:p>
                  </a:txBody>
                  <a:tcPr marL="37307" marR="37307" marT="0" marB="0"/>
                </a:tc>
                <a:tc hMerge="1">
                  <a:txBody>
                    <a:bodyPr/>
                    <a:lstStyle/>
                    <a:p>
                      <a:endParaRPr lang="en-GB"/>
                    </a:p>
                  </a:txBody>
                  <a:tcPr/>
                </a:tc>
                <a:tc gridSpan="2">
                  <a:txBody>
                    <a:bodyPr/>
                    <a:lstStyle/>
                    <a:p>
                      <a:pPr algn="ctr">
                        <a:lnSpc>
                          <a:spcPct val="115000"/>
                        </a:lnSpc>
                        <a:spcAft>
                          <a:spcPts val="0"/>
                        </a:spcAft>
                      </a:pPr>
                      <a:r>
                        <a:rPr lang="en-GB" sz="600" dirty="0">
                          <a:effectLst/>
                        </a:rPr>
                        <a:t>Story</a:t>
                      </a:r>
                    </a:p>
                    <a:p>
                      <a:pPr algn="ctr">
                        <a:lnSpc>
                          <a:spcPct val="115000"/>
                        </a:lnSpc>
                        <a:spcAft>
                          <a:spcPts val="0"/>
                        </a:spcAft>
                      </a:pPr>
                      <a:r>
                        <a:rPr lang="en-GB" sz="600" dirty="0">
                          <a:effectLst/>
                        </a:rPr>
                        <a:t> </a:t>
                      </a:r>
                      <a:endParaRPr lang="en-GB" sz="600" dirty="0">
                        <a:effectLst/>
                        <a:latin typeface="Calibri"/>
                        <a:ea typeface="Calibri"/>
                        <a:cs typeface="Times New Roman"/>
                      </a:endParaRPr>
                    </a:p>
                  </a:txBody>
                  <a:tcPr marL="37307" marR="37307" marT="0" marB="0"/>
                </a:tc>
                <a:tc hMerge="1">
                  <a:txBody>
                    <a:bodyPr/>
                    <a:lstStyle/>
                    <a:p>
                      <a:endParaRPr lang="en-GB"/>
                    </a:p>
                  </a:txBody>
                  <a:tcPr/>
                </a:tc>
              </a:tr>
            </a:tbl>
          </a:graphicData>
        </a:graphic>
      </p:graphicFrame>
    </p:spTree>
    <p:extLst>
      <p:ext uri="{BB962C8B-B14F-4D97-AF65-F5344CB8AC3E}">
        <p14:creationId xmlns:p14="http://schemas.microsoft.com/office/powerpoint/2010/main" val="300854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B7539-C28F-43AF-97E6-ABDD941408A4}"/>
              </a:ext>
            </a:extLst>
          </p:cNvPr>
          <p:cNvSpPr>
            <a:spLocks noGrp="1"/>
          </p:cNvSpPr>
          <p:nvPr>
            <p:ph type="title"/>
          </p:nvPr>
        </p:nvSpPr>
        <p:spPr/>
        <p:txBody>
          <a:bodyPr/>
          <a:lstStyle/>
          <a:p>
            <a:r>
              <a:rPr lang="en-GB" dirty="0"/>
              <a:t>Mantle of the Expert</a:t>
            </a:r>
          </a:p>
        </p:txBody>
      </p:sp>
      <p:sp>
        <p:nvSpPr>
          <p:cNvPr id="3" name="Content Placeholder 2">
            <a:extLst>
              <a:ext uri="{FF2B5EF4-FFF2-40B4-BE49-F238E27FC236}">
                <a16:creationId xmlns:a16="http://schemas.microsoft.com/office/drawing/2014/main" xmlns="" id="{E95E2447-65D4-44DF-844C-9D9B14005601}"/>
              </a:ext>
            </a:extLst>
          </p:cNvPr>
          <p:cNvSpPr>
            <a:spLocks noGrp="1"/>
          </p:cNvSpPr>
          <p:nvPr>
            <p:ph idx="1"/>
          </p:nvPr>
        </p:nvSpPr>
        <p:spPr>
          <a:xfrm>
            <a:off x="4699850" y="2623607"/>
            <a:ext cx="6196748" cy="3318936"/>
          </a:xfrm>
        </p:spPr>
        <p:txBody>
          <a:bodyPr>
            <a:normAutofit fontScale="92500" lnSpcReduction="20000"/>
          </a:bodyPr>
          <a:lstStyle/>
          <a:p>
            <a:pPr marL="0" indent="0">
              <a:buNone/>
            </a:pPr>
            <a:r>
              <a:rPr lang="en-GB" sz="1600" dirty="0" smtClean="0">
                <a:latin typeface="Corbel" panose="020B0503020204020204" pitchFamily="34" charset="0"/>
              </a:rPr>
              <a:t>Later in the year, s</a:t>
            </a:r>
            <a:r>
              <a:rPr lang="en-GB" sz="1600" dirty="0" smtClean="0">
                <a:latin typeface="Corbel" panose="020B0503020204020204" pitchFamily="34" charset="0"/>
              </a:rPr>
              <a:t>ome </a:t>
            </a:r>
            <a:r>
              <a:rPr lang="en-GB" sz="1600" dirty="0">
                <a:latin typeface="Corbel" panose="020B0503020204020204" pitchFamily="34" charset="0"/>
              </a:rPr>
              <a:t>of our learning will take place through Mantle of the Expert. This is an approach to education that uses imaginary contexts to generate purposeful and engaging activities for learning. It uses a range of drama techniques to immerse children into the fictional context and so all of the learning activities have a purpose. </a:t>
            </a:r>
          </a:p>
          <a:p>
            <a:pPr marL="0" indent="0">
              <a:buNone/>
            </a:pPr>
            <a:r>
              <a:rPr lang="en-GB" sz="1600" dirty="0">
                <a:latin typeface="Corbel" panose="020B0503020204020204" pitchFamily="34" charset="0"/>
              </a:rPr>
              <a:t> </a:t>
            </a:r>
          </a:p>
          <a:p>
            <a:pPr marL="0" indent="0">
              <a:buNone/>
            </a:pPr>
            <a:r>
              <a:rPr lang="en-GB" sz="1600" dirty="0">
                <a:latin typeface="Corbel" panose="020B0503020204020204" pitchFamily="34" charset="0"/>
              </a:rPr>
              <a:t>The children become an 'expert' </a:t>
            </a:r>
            <a:r>
              <a:rPr lang="en-GB" sz="1600" b="1" dirty="0">
                <a:latin typeface="Corbel" panose="020B0503020204020204" pitchFamily="34" charset="0"/>
              </a:rPr>
              <a:t>team</a:t>
            </a:r>
            <a:r>
              <a:rPr lang="en-GB" sz="1600" dirty="0">
                <a:latin typeface="Corbel" panose="020B0503020204020204" pitchFamily="34" charset="0"/>
              </a:rPr>
              <a:t>. They have a </a:t>
            </a:r>
            <a:r>
              <a:rPr lang="en-GB" sz="1600" b="1" dirty="0">
                <a:latin typeface="Corbel" panose="020B0503020204020204" pitchFamily="34" charset="0"/>
              </a:rPr>
              <a:t>client</a:t>
            </a:r>
            <a:r>
              <a:rPr lang="en-GB" sz="1600" dirty="0">
                <a:latin typeface="Corbel" panose="020B0503020204020204" pitchFamily="34" charset="0"/>
              </a:rPr>
              <a:t> who sets them a task (the </a:t>
            </a:r>
            <a:r>
              <a:rPr lang="en-GB" sz="1600" b="1" dirty="0">
                <a:latin typeface="Corbel" panose="020B0503020204020204" pitchFamily="34" charset="0"/>
              </a:rPr>
              <a:t>commission</a:t>
            </a:r>
            <a:r>
              <a:rPr lang="en-GB" sz="1600" dirty="0">
                <a:latin typeface="Corbel" panose="020B0503020204020204" pitchFamily="34" charset="0"/>
              </a:rPr>
              <a:t>)  or several different tasks. They solve problems together and, as needed, learn facts and information as they go. You can see some of the previous projects we have undertaken at Whaddon on the school website. </a:t>
            </a:r>
          </a:p>
          <a:p>
            <a:pPr marL="0" indent="0">
              <a:buNone/>
            </a:pPr>
            <a:endParaRPr lang="en-GB" sz="1600" dirty="0">
              <a:latin typeface="Corbel" panose="020B0503020204020204" pitchFamily="34" charset="0"/>
            </a:endParaRPr>
          </a:p>
          <a:p>
            <a:pPr marL="0" indent="0">
              <a:buNone/>
            </a:pPr>
            <a:r>
              <a:rPr lang="en-GB" sz="1600" dirty="0">
                <a:latin typeface="Corbel" panose="020B0503020204020204" pitchFamily="34" charset="0"/>
              </a:rPr>
              <a:t>You can find out more on the Mantle of the Expert website </a:t>
            </a:r>
            <a:r>
              <a:rPr lang="en-GB" sz="1600" dirty="0">
                <a:latin typeface="Corbel" panose="020B0503020204020204" pitchFamily="34" charset="0"/>
                <a:hlinkClick r:id="rId2"/>
              </a:rPr>
              <a:t>here.</a:t>
            </a:r>
            <a:endParaRPr lang="en-GB" sz="1600" dirty="0">
              <a:latin typeface="Corbel" panose="020B0503020204020204" pitchFamily="34" charset="0"/>
            </a:endParaRPr>
          </a:p>
          <a:p>
            <a:endParaRPr lang="en-GB" dirty="0"/>
          </a:p>
        </p:txBody>
      </p:sp>
      <p:pic>
        <p:nvPicPr>
          <p:cNvPr id="5" name="Picture 4" descr="A picture containing photo&#10;&#10;Description automatically generated">
            <a:extLst>
              <a:ext uri="{FF2B5EF4-FFF2-40B4-BE49-F238E27FC236}">
                <a16:creationId xmlns:a16="http://schemas.microsoft.com/office/drawing/2014/main" xmlns="" id="{BADE5E7D-146C-4BBD-BB6C-F92C60E04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2461682"/>
            <a:ext cx="3276884" cy="2232853"/>
          </a:xfrm>
          <a:prstGeom prst="rect">
            <a:avLst/>
          </a:prstGeom>
        </p:spPr>
      </p:pic>
    </p:spTree>
    <p:extLst>
      <p:ext uri="{BB962C8B-B14F-4D97-AF65-F5344CB8AC3E}">
        <p14:creationId xmlns:p14="http://schemas.microsoft.com/office/powerpoint/2010/main" val="144051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FEF0A3-52EA-4D70-9A4C-B5F0BACEA3A8}"/>
              </a:ext>
            </a:extLst>
          </p:cNvPr>
          <p:cNvSpPr>
            <a:spLocks noGrp="1"/>
          </p:cNvSpPr>
          <p:nvPr>
            <p:ph type="title"/>
          </p:nvPr>
        </p:nvSpPr>
        <p:spPr/>
        <p:txBody>
          <a:bodyPr>
            <a:normAutofit fontScale="90000"/>
          </a:bodyPr>
          <a:lstStyle/>
          <a:p>
            <a:r>
              <a:rPr lang="en-GB" dirty="0"/>
              <a:t>The Early Year Foundation Stage Framework</a:t>
            </a:r>
          </a:p>
        </p:txBody>
      </p:sp>
      <p:pic>
        <p:nvPicPr>
          <p:cNvPr id="4" name="Picture 2" descr="Curriculum overview for Early Years | Ramblings of a Teacher">
            <a:extLst>
              <a:ext uri="{FF2B5EF4-FFF2-40B4-BE49-F238E27FC236}">
                <a16:creationId xmlns:a16="http://schemas.microsoft.com/office/drawing/2014/main" xmlns="" id="{8F73DB5F-A5FA-4DD7-A316-8DF857433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3" t="6298" r="2836" b="4037"/>
          <a:stretch/>
        </p:blipFill>
        <p:spPr bwMode="auto">
          <a:xfrm>
            <a:off x="3333102" y="2578962"/>
            <a:ext cx="5362576" cy="35898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xmlns="" id="{405B04F6-5692-4016-8F43-8EC9ACE3B594}"/>
              </a:ext>
            </a:extLst>
          </p:cNvPr>
          <p:cNvSpPr/>
          <p:nvPr/>
        </p:nvSpPr>
        <p:spPr>
          <a:xfrm>
            <a:off x="1490111" y="4034183"/>
            <a:ext cx="1527430" cy="53781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Prime Areas</a:t>
            </a:r>
          </a:p>
        </p:txBody>
      </p:sp>
      <p:sp>
        <p:nvSpPr>
          <p:cNvPr id="6" name="Rectangle: Rounded Corners 5">
            <a:extLst>
              <a:ext uri="{FF2B5EF4-FFF2-40B4-BE49-F238E27FC236}">
                <a16:creationId xmlns:a16="http://schemas.microsoft.com/office/drawing/2014/main" xmlns="" id="{BF06C7EB-16CC-40BB-B00D-EDC6D3C2E825}"/>
              </a:ext>
            </a:extLst>
          </p:cNvPr>
          <p:cNvSpPr/>
          <p:nvPr/>
        </p:nvSpPr>
        <p:spPr>
          <a:xfrm>
            <a:off x="9148519" y="4034182"/>
            <a:ext cx="1527430" cy="53781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Specific Areas</a:t>
            </a:r>
          </a:p>
        </p:txBody>
      </p:sp>
    </p:spTree>
    <p:extLst>
      <p:ext uri="{BB962C8B-B14F-4D97-AF65-F5344CB8AC3E}">
        <p14:creationId xmlns:p14="http://schemas.microsoft.com/office/powerpoint/2010/main" val="264200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A4DBE-1DF3-4151-AB1B-E783CF1F2CEB}"/>
              </a:ext>
            </a:extLst>
          </p:cNvPr>
          <p:cNvSpPr>
            <a:spLocks noGrp="1"/>
          </p:cNvSpPr>
          <p:nvPr>
            <p:ph type="title"/>
          </p:nvPr>
        </p:nvSpPr>
        <p:spPr>
          <a:xfrm>
            <a:off x="1295402" y="772582"/>
            <a:ext cx="9601196" cy="1303867"/>
          </a:xfrm>
        </p:spPr>
        <p:txBody>
          <a:bodyPr>
            <a:normAutofit/>
          </a:bodyPr>
          <a:lstStyle/>
          <a:p>
            <a:r>
              <a:rPr lang="en-GB" sz="3000" dirty="0"/>
              <a:t>The National Curriculum in Year 1: Core subjects</a:t>
            </a:r>
          </a:p>
        </p:txBody>
      </p:sp>
      <p:graphicFrame>
        <p:nvGraphicFramePr>
          <p:cNvPr id="7" name="Table 6">
            <a:extLst>
              <a:ext uri="{FF2B5EF4-FFF2-40B4-BE49-F238E27FC236}">
                <a16:creationId xmlns:a16="http://schemas.microsoft.com/office/drawing/2014/main" xmlns="" id="{0EF55C07-72F9-4CD8-916B-2B9EAA03C40D}"/>
              </a:ext>
            </a:extLst>
          </p:cNvPr>
          <p:cNvGraphicFramePr>
            <a:graphicFrameLocks noGrp="1"/>
          </p:cNvGraphicFramePr>
          <p:nvPr>
            <p:extLst>
              <p:ext uri="{D42A27DB-BD31-4B8C-83A1-F6EECF244321}">
                <p14:modId xmlns:p14="http://schemas.microsoft.com/office/powerpoint/2010/main" val="3013866469"/>
              </p:ext>
            </p:extLst>
          </p:nvPr>
        </p:nvGraphicFramePr>
        <p:xfrm>
          <a:off x="1074420" y="2485600"/>
          <a:ext cx="10165078" cy="3599818"/>
        </p:xfrm>
        <a:graphic>
          <a:graphicData uri="http://schemas.openxmlformats.org/drawingml/2006/table">
            <a:tbl>
              <a:tblPr firstRow="1" bandRow="1">
                <a:tableStyleId>{5C22544A-7EE6-4342-B048-85BDC9FD1C3A}</a:tableStyleId>
              </a:tblPr>
              <a:tblGrid>
                <a:gridCol w="3362295">
                  <a:extLst>
                    <a:ext uri="{9D8B030D-6E8A-4147-A177-3AD203B41FA5}">
                      <a16:colId xmlns:a16="http://schemas.microsoft.com/office/drawing/2014/main" xmlns="" val="999643681"/>
                    </a:ext>
                  </a:extLst>
                </a:gridCol>
                <a:gridCol w="3123302">
                  <a:extLst>
                    <a:ext uri="{9D8B030D-6E8A-4147-A177-3AD203B41FA5}">
                      <a16:colId xmlns:a16="http://schemas.microsoft.com/office/drawing/2014/main" xmlns="" val="3272108043"/>
                    </a:ext>
                  </a:extLst>
                </a:gridCol>
                <a:gridCol w="3679481">
                  <a:extLst>
                    <a:ext uri="{9D8B030D-6E8A-4147-A177-3AD203B41FA5}">
                      <a16:colId xmlns:a16="http://schemas.microsoft.com/office/drawing/2014/main" xmlns="" val="1655887239"/>
                    </a:ext>
                  </a:extLst>
                </a:gridCol>
              </a:tblGrid>
              <a:tr h="3599818">
                <a:tc>
                  <a:txBody>
                    <a:bodyPr/>
                    <a:lstStyle/>
                    <a:p>
                      <a:r>
                        <a:rPr lang="en-GB" dirty="0"/>
                        <a:t>Reading</a:t>
                      </a:r>
                    </a:p>
                    <a:p>
                      <a:pPr marL="285750" indent="-285750">
                        <a:buFont typeface="Arial" panose="020B0604020202020204" pitchFamily="34" charset="0"/>
                        <a:buChar char="•"/>
                      </a:pPr>
                      <a:r>
                        <a:rPr lang="en-GB" b="0" dirty="0"/>
                        <a:t>Applying phonics to sound out words</a:t>
                      </a:r>
                    </a:p>
                    <a:p>
                      <a:pPr marL="285750" indent="-285750">
                        <a:buFont typeface="Arial" panose="020B0604020202020204" pitchFamily="34" charset="0"/>
                        <a:buChar char="•"/>
                      </a:pPr>
                      <a:r>
                        <a:rPr lang="en-GB" b="0" dirty="0"/>
                        <a:t>Sight reading for fluency</a:t>
                      </a:r>
                    </a:p>
                    <a:p>
                      <a:pPr marL="285750" indent="-285750">
                        <a:buFont typeface="Arial" panose="020B0604020202020204" pitchFamily="34" charset="0"/>
                        <a:buChar char="•"/>
                      </a:pPr>
                      <a:r>
                        <a:rPr lang="en-GB" b="0" dirty="0"/>
                        <a:t>Discussing books beyond their decoding ability</a:t>
                      </a:r>
                    </a:p>
                    <a:p>
                      <a:pPr marL="285750" indent="-285750">
                        <a:buFont typeface="Arial" panose="020B0604020202020204" pitchFamily="34" charset="0"/>
                        <a:buChar char="•"/>
                      </a:pPr>
                      <a:r>
                        <a:rPr lang="en-GB" b="0" dirty="0"/>
                        <a:t>Understanding key events and characters</a:t>
                      </a:r>
                    </a:p>
                    <a:p>
                      <a:pPr marL="285750" indent="-285750">
                        <a:buFont typeface="Arial" panose="020B0604020202020204" pitchFamily="34" charset="0"/>
                        <a:buChar char="•"/>
                      </a:pPr>
                      <a:r>
                        <a:rPr lang="en-GB" b="0" dirty="0"/>
                        <a:t>Becoming familiar with fairy tales and story structure</a:t>
                      </a:r>
                    </a:p>
                    <a:p>
                      <a:pPr marL="285750" indent="-285750">
                        <a:buFont typeface="Arial" panose="020B0604020202020204" pitchFamily="34" charset="0"/>
                        <a:buChar char="•"/>
                      </a:pPr>
                      <a:r>
                        <a:rPr lang="en-GB" b="0" dirty="0"/>
                        <a:t>Using non fiction books</a:t>
                      </a:r>
                    </a:p>
                    <a:p>
                      <a:endParaRPr lang="en-GB" dirty="0"/>
                    </a:p>
                  </a:txBody>
                  <a:tcPr/>
                </a:tc>
                <a:tc>
                  <a:txBody>
                    <a:bodyPr/>
                    <a:lstStyle/>
                    <a:p>
                      <a:r>
                        <a:rPr lang="en-GB" dirty="0"/>
                        <a:t>Writing</a:t>
                      </a:r>
                    </a:p>
                    <a:p>
                      <a:pPr marL="285750" indent="-285750">
                        <a:buFont typeface="Arial" panose="020B0604020202020204" pitchFamily="34" charset="0"/>
                        <a:buChar char="•"/>
                      </a:pPr>
                      <a:r>
                        <a:rPr lang="en-GB" b="0" dirty="0"/>
                        <a:t>Spelling using phonics</a:t>
                      </a:r>
                    </a:p>
                    <a:p>
                      <a:pPr marL="285750" indent="-285750">
                        <a:buFont typeface="Arial" panose="020B0604020202020204" pitchFamily="34" charset="0"/>
                        <a:buChar char="•"/>
                      </a:pPr>
                      <a:r>
                        <a:rPr lang="en-GB" b="0" dirty="0"/>
                        <a:t>Spelling common exception words</a:t>
                      </a:r>
                    </a:p>
                    <a:p>
                      <a:pPr marL="285750" indent="-285750">
                        <a:buFont typeface="Arial" panose="020B0604020202020204" pitchFamily="34" charset="0"/>
                        <a:buChar char="•"/>
                      </a:pPr>
                      <a:r>
                        <a:rPr lang="en-GB" b="0" dirty="0"/>
                        <a:t>Handwriting</a:t>
                      </a:r>
                    </a:p>
                    <a:p>
                      <a:pPr marL="285750" indent="-285750">
                        <a:buFont typeface="Arial" panose="020B0604020202020204" pitchFamily="34" charset="0"/>
                        <a:buChar char="•"/>
                      </a:pPr>
                      <a:r>
                        <a:rPr lang="en-GB" b="0" dirty="0"/>
                        <a:t>Composing texts</a:t>
                      </a:r>
                    </a:p>
                    <a:p>
                      <a:pPr marL="285750" indent="-285750">
                        <a:buFont typeface="Arial" panose="020B0604020202020204" pitchFamily="34" charset="0"/>
                        <a:buChar char="•"/>
                      </a:pPr>
                      <a:r>
                        <a:rPr lang="en-GB" b="0" dirty="0"/>
                        <a:t>Punctuation – finger space, full stop, capital letter, exclamation mark, question mark</a:t>
                      </a:r>
                    </a:p>
                    <a:p>
                      <a:pPr marL="285750" indent="-285750">
                        <a:buFont typeface="Arial" panose="020B0604020202020204" pitchFamily="34" charset="0"/>
                        <a:buChar char="•"/>
                      </a:pPr>
                      <a:r>
                        <a:rPr lang="en-GB" b="0" dirty="0"/>
                        <a:t>Using ‘and’ </a:t>
                      </a:r>
                      <a:endParaRPr lang="en-GB" dirty="0"/>
                    </a:p>
                  </a:txBody>
                  <a:tcPr/>
                </a:tc>
                <a:tc>
                  <a:txBody>
                    <a:bodyPr/>
                    <a:lstStyle/>
                    <a:p>
                      <a:r>
                        <a:rPr lang="en-GB" dirty="0"/>
                        <a:t>Maths</a:t>
                      </a:r>
                    </a:p>
                    <a:p>
                      <a:pPr marL="285750" indent="-285750">
                        <a:buFont typeface="Arial" panose="020B0604020202020204" pitchFamily="34" charset="0"/>
                        <a:buChar char="•"/>
                      </a:pPr>
                      <a:r>
                        <a:rPr lang="en-GB" b="0" dirty="0"/>
                        <a:t>Numbers and Place Value</a:t>
                      </a:r>
                    </a:p>
                    <a:p>
                      <a:pPr marL="285750" indent="-285750">
                        <a:buFont typeface="Arial" panose="020B0604020202020204" pitchFamily="34" charset="0"/>
                        <a:buChar char="•"/>
                      </a:pPr>
                      <a:r>
                        <a:rPr lang="en-GB" b="0" dirty="0"/>
                        <a:t>Addition and </a:t>
                      </a:r>
                      <a:r>
                        <a:rPr lang="en-GB" b="0" dirty="0" err="1"/>
                        <a:t>Subraction</a:t>
                      </a:r>
                      <a:endParaRPr lang="en-GB" b="0" dirty="0"/>
                    </a:p>
                    <a:p>
                      <a:pPr marL="285750" indent="-285750">
                        <a:buFont typeface="Arial" panose="020B0604020202020204" pitchFamily="34" charset="0"/>
                        <a:buChar char="•"/>
                      </a:pPr>
                      <a:r>
                        <a:rPr lang="en-GB" b="0" dirty="0"/>
                        <a:t>Multiplication and Division</a:t>
                      </a:r>
                    </a:p>
                    <a:p>
                      <a:pPr marL="285750" indent="-285750">
                        <a:buFont typeface="Arial" panose="020B0604020202020204" pitchFamily="34" charset="0"/>
                        <a:buChar char="•"/>
                      </a:pPr>
                      <a:r>
                        <a:rPr lang="en-GB" b="0" dirty="0"/>
                        <a:t>Fractions</a:t>
                      </a:r>
                    </a:p>
                    <a:p>
                      <a:pPr marL="285750" indent="-285750">
                        <a:buFont typeface="Arial" panose="020B0604020202020204" pitchFamily="34" charset="0"/>
                        <a:buChar char="•"/>
                      </a:pPr>
                      <a:r>
                        <a:rPr lang="en-GB" b="0" dirty="0"/>
                        <a:t>Shape</a:t>
                      </a:r>
                    </a:p>
                    <a:p>
                      <a:pPr marL="285750" indent="-285750">
                        <a:buFont typeface="Arial" panose="020B0604020202020204" pitchFamily="34" charset="0"/>
                        <a:buChar char="•"/>
                      </a:pPr>
                      <a:r>
                        <a:rPr lang="en-GB" b="0" dirty="0"/>
                        <a:t>Position and Direction</a:t>
                      </a:r>
                    </a:p>
                    <a:p>
                      <a:pPr marL="285750" indent="-285750">
                        <a:buFont typeface="Arial" panose="020B0604020202020204" pitchFamily="34" charset="0"/>
                        <a:buChar char="•"/>
                      </a:pPr>
                      <a:r>
                        <a:rPr lang="en-GB" b="0" dirty="0"/>
                        <a:t>Length and Height</a:t>
                      </a:r>
                    </a:p>
                    <a:p>
                      <a:pPr marL="285750" indent="-285750">
                        <a:buFont typeface="Arial" panose="020B0604020202020204" pitchFamily="34" charset="0"/>
                        <a:buChar char="•"/>
                      </a:pPr>
                      <a:r>
                        <a:rPr lang="en-GB" b="0" dirty="0"/>
                        <a:t>Weight</a:t>
                      </a:r>
                    </a:p>
                    <a:p>
                      <a:pPr marL="285750" indent="-285750">
                        <a:buFont typeface="Arial" panose="020B0604020202020204" pitchFamily="34" charset="0"/>
                        <a:buChar char="•"/>
                      </a:pPr>
                      <a:r>
                        <a:rPr lang="en-GB" b="0" dirty="0"/>
                        <a:t>Capacity </a:t>
                      </a:r>
                    </a:p>
                    <a:p>
                      <a:pPr marL="285750" indent="-285750">
                        <a:buFont typeface="Arial" panose="020B0604020202020204" pitchFamily="34" charset="0"/>
                        <a:buChar char="•"/>
                      </a:pPr>
                      <a:r>
                        <a:rPr lang="en-GB" b="0" dirty="0"/>
                        <a:t>Time</a:t>
                      </a:r>
                    </a:p>
                  </a:txBody>
                  <a:tcPr/>
                </a:tc>
                <a:extLst>
                  <a:ext uri="{0D108BD9-81ED-4DB2-BD59-A6C34878D82A}">
                    <a16:rowId xmlns:a16="http://schemas.microsoft.com/office/drawing/2014/main" xmlns="" val="417223909"/>
                  </a:ext>
                </a:extLst>
              </a:tr>
            </a:tbl>
          </a:graphicData>
        </a:graphic>
      </p:graphicFrame>
    </p:spTree>
    <p:extLst>
      <p:ext uri="{BB962C8B-B14F-4D97-AF65-F5344CB8AC3E}">
        <p14:creationId xmlns:p14="http://schemas.microsoft.com/office/powerpoint/2010/main" val="248268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A4DBE-1DF3-4151-AB1B-E783CF1F2CEB}"/>
              </a:ext>
            </a:extLst>
          </p:cNvPr>
          <p:cNvSpPr>
            <a:spLocks noGrp="1"/>
          </p:cNvSpPr>
          <p:nvPr>
            <p:ph type="title"/>
          </p:nvPr>
        </p:nvSpPr>
        <p:spPr>
          <a:xfrm>
            <a:off x="1295402" y="772582"/>
            <a:ext cx="9601196" cy="1303867"/>
          </a:xfrm>
        </p:spPr>
        <p:txBody>
          <a:bodyPr>
            <a:normAutofit/>
          </a:bodyPr>
          <a:lstStyle/>
          <a:p>
            <a:r>
              <a:rPr lang="en-GB" sz="3000" dirty="0"/>
              <a:t>The National Curriculum in Year 1: Non-Core subjects</a:t>
            </a:r>
          </a:p>
        </p:txBody>
      </p:sp>
      <p:graphicFrame>
        <p:nvGraphicFramePr>
          <p:cNvPr id="3" name="Table 2">
            <a:extLst>
              <a:ext uri="{FF2B5EF4-FFF2-40B4-BE49-F238E27FC236}">
                <a16:creationId xmlns:a16="http://schemas.microsoft.com/office/drawing/2014/main" xmlns="" id="{0CF515AC-28E6-42AB-9123-374F4ADA2346}"/>
              </a:ext>
            </a:extLst>
          </p:cNvPr>
          <p:cNvGraphicFramePr>
            <a:graphicFrameLocks noGrp="1"/>
          </p:cNvGraphicFramePr>
          <p:nvPr>
            <p:extLst>
              <p:ext uri="{D42A27DB-BD31-4B8C-83A1-F6EECF244321}">
                <p14:modId xmlns:p14="http://schemas.microsoft.com/office/powerpoint/2010/main" val="4241346789"/>
              </p:ext>
            </p:extLst>
          </p:nvPr>
        </p:nvGraphicFramePr>
        <p:xfrm>
          <a:off x="1295402" y="1958156"/>
          <a:ext cx="10279284" cy="4267200"/>
        </p:xfrm>
        <a:graphic>
          <a:graphicData uri="http://schemas.openxmlformats.org/drawingml/2006/table">
            <a:tbl>
              <a:tblPr firstRow="1" bandRow="1">
                <a:tableStyleId>{5C22544A-7EE6-4342-B048-85BDC9FD1C3A}</a:tableStyleId>
              </a:tblPr>
              <a:tblGrid>
                <a:gridCol w="2569821">
                  <a:extLst>
                    <a:ext uri="{9D8B030D-6E8A-4147-A177-3AD203B41FA5}">
                      <a16:colId xmlns:a16="http://schemas.microsoft.com/office/drawing/2014/main" xmlns="" val="255912011"/>
                    </a:ext>
                  </a:extLst>
                </a:gridCol>
                <a:gridCol w="2569821">
                  <a:extLst>
                    <a:ext uri="{9D8B030D-6E8A-4147-A177-3AD203B41FA5}">
                      <a16:colId xmlns:a16="http://schemas.microsoft.com/office/drawing/2014/main" xmlns="" val="939074666"/>
                    </a:ext>
                  </a:extLst>
                </a:gridCol>
                <a:gridCol w="2569821">
                  <a:extLst>
                    <a:ext uri="{9D8B030D-6E8A-4147-A177-3AD203B41FA5}">
                      <a16:colId xmlns:a16="http://schemas.microsoft.com/office/drawing/2014/main" xmlns="" val="4153276376"/>
                    </a:ext>
                  </a:extLst>
                </a:gridCol>
                <a:gridCol w="2569821">
                  <a:extLst>
                    <a:ext uri="{9D8B030D-6E8A-4147-A177-3AD203B41FA5}">
                      <a16:colId xmlns:a16="http://schemas.microsoft.com/office/drawing/2014/main" xmlns="" val="1699970332"/>
                    </a:ext>
                  </a:extLst>
                </a:gridCol>
              </a:tblGrid>
              <a:tr h="1654704">
                <a:tc>
                  <a:txBody>
                    <a:bodyPr/>
                    <a:lstStyle/>
                    <a:p>
                      <a:r>
                        <a:rPr lang="en-GB" b="1" dirty="0"/>
                        <a:t>Art &amp; Design</a:t>
                      </a:r>
                    </a:p>
                    <a:p>
                      <a:pPr marL="285750" indent="-285750">
                        <a:buFont typeface="Arial" panose="020B0604020202020204" pitchFamily="34" charset="0"/>
                        <a:buChar char="•"/>
                      </a:pPr>
                      <a:r>
                        <a:rPr lang="en-GB" sz="1400" b="0" dirty="0"/>
                        <a:t>Using a range of materials</a:t>
                      </a:r>
                    </a:p>
                    <a:p>
                      <a:pPr marL="285750" indent="-285750">
                        <a:buFont typeface="Arial" panose="020B0604020202020204" pitchFamily="34" charset="0"/>
                        <a:buChar char="•"/>
                      </a:pPr>
                      <a:r>
                        <a:rPr lang="en-GB" sz="1400" b="0" dirty="0"/>
                        <a:t>Drawing, painting and sculpture</a:t>
                      </a:r>
                    </a:p>
                    <a:p>
                      <a:pPr marL="285750" indent="-285750">
                        <a:buFont typeface="Arial" panose="020B0604020202020204" pitchFamily="34" charset="0"/>
                        <a:buChar char="•"/>
                      </a:pPr>
                      <a:r>
                        <a:rPr lang="en-GB" sz="1400" b="0" dirty="0"/>
                        <a:t>Considering pattern, texture, colour, line, shape and form</a:t>
                      </a:r>
                    </a:p>
                    <a:p>
                      <a:pPr marL="285750" indent="-285750">
                        <a:buFont typeface="Arial" panose="020B0604020202020204" pitchFamily="34" charset="0"/>
                        <a:buChar char="•"/>
                      </a:pPr>
                      <a:r>
                        <a:rPr lang="en-GB" sz="1400" b="0" dirty="0"/>
                        <a:t>Learning about different artists</a:t>
                      </a:r>
                    </a:p>
                    <a:p>
                      <a:endParaRPr lang="en-GB" b="1" dirty="0"/>
                    </a:p>
                  </a:txBody>
                  <a:tcPr/>
                </a:tc>
                <a:tc>
                  <a:txBody>
                    <a:bodyPr/>
                    <a:lstStyle/>
                    <a:p>
                      <a:r>
                        <a:rPr lang="en-GB" b="1" dirty="0"/>
                        <a:t>Computing</a:t>
                      </a:r>
                    </a:p>
                    <a:p>
                      <a:pPr marL="285750" indent="-285750">
                        <a:buFont typeface="Arial" panose="020B0604020202020204" pitchFamily="34" charset="0"/>
                        <a:buChar char="•"/>
                      </a:pPr>
                      <a:r>
                        <a:rPr lang="en-GB" sz="1400" b="0" dirty="0"/>
                        <a:t>Algorithms</a:t>
                      </a:r>
                    </a:p>
                    <a:p>
                      <a:pPr marL="285750" indent="-285750">
                        <a:buFont typeface="Arial" panose="020B0604020202020204" pitchFamily="34" charset="0"/>
                        <a:buChar char="•"/>
                      </a:pPr>
                      <a:r>
                        <a:rPr lang="en-GB" sz="1400" b="0" dirty="0"/>
                        <a:t>Creating simple programmes</a:t>
                      </a:r>
                    </a:p>
                    <a:p>
                      <a:pPr marL="285750" indent="-285750">
                        <a:buFont typeface="Arial" panose="020B0604020202020204" pitchFamily="34" charset="0"/>
                        <a:buChar char="•"/>
                      </a:pPr>
                      <a:r>
                        <a:rPr lang="en-GB" sz="1400" b="0" dirty="0"/>
                        <a:t>Creating and storing digital content</a:t>
                      </a:r>
                    </a:p>
                    <a:p>
                      <a:pPr marL="285750" indent="-285750">
                        <a:buFont typeface="Arial" panose="020B0604020202020204" pitchFamily="34" charset="0"/>
                        <a:buChar char="•"/>
                      </a:pPr>
                      <a:r>
                        <a:rPr lang="en-GB" sz="1400" b="0" dirty="0"/>
                        <a:t>Using the internet and e-safety</a:t>
                      </a:r>
                    </a:p>
                  </a:txBody>
                  <a:tcPr/>
                </a:tc>
                <a:tc>
                  <a:txBody>
                    <a:bodyPr/>
                    <a:lstStyle/>
                    <a:p>
                      <a:r>
                        <a:rPr lang="en-GB" b="1" dirty="0"/>
                        <a:t>Design Technology</a:t>
                      </a:r>
                    </a:p>
                    <a:p>
                      <a:pPr marL="285750" indent="-285750">
                        <a:buFont typeface="Arial" panose="020B0604020202020204" pitchFamily="34" charset="0"/>
                        <a:buChar char="•"/>
                      </a:pPr>
                      <a:r>
                        <a:rPr lang="en-GB" sz="1400" b="0" dirty="0"/>
                        <a:t>Design</a:t>
                      </a:r>
                    </a:p>
                    <a:p>
                      <a:pPr marL="285750" indent="-285750">
                        <a:buFont typeface="Arial" panose="020B0604020202020204" pitchFamily="34" charset="0"/>
                        <a:buChar char="•"/>
                      </a:pPr>
                      <a:r>
                        <a:rPr lang="en-GB" sz="1400" b="0" dirty="0"/>
                        <a:t>Make</a:t>
                      </a:r>
                    </a:p>
                    <a:p>
                      <a:pPr marL="285750" indent="-285750">
                        <a:buFont typeface="Arial" panose="020B0604020202020204" pitchFamily="34" charset="0"/>
                        <a:buChar char="•"/>
                      </a:pPr>
                      <a:r>
                        <a:rPr lang="en-GB" sz="1400" b="0" dirty="0"/>
                        <a:t>Evaluate</a:t>
                      </a:r>
                    </a:p>
                    <a:p>
                      <a:pPr marL="285750" indent="-285750">
                        <a:buFont typeface="Arial" panose="020B0604020202020204" pitchFamily="34" charset="0"/>
                        <a:buChar char="•"/>
                      </a:pPr>
                      <a:r>
                        <a:rPr lang="en-GB" sz="1400" b="0" dirty="0"/>
                        <a:t>Technical knowledge</a:t>
                      </a:r>
                    </a:p>
                    <a:p>
                      <a:pPr marL="285750" indent="-285750">
                        <a:buFont typeface="Arial" panose="020B0604020202020204" pitchFamily="34" charset="0"/>
                        <a:buChar char="•"/>
                      </a:pPr>
                      <a:r>
                        <a:rPr lang="en-GB" sz="1400" b="0" dirty="0"/>
                        <a:t>Cooking and nutrition</a:t>
                      </a:r>
                    </a:p>
                    <a:p>
                      <a:endParaRPr lang="en-GB" b="1" dirty="0"/>
                    </a:p>
                  </a:txBody>
                  <a:tcPr/>
                </a:tc>
                <a:tc>
                  <a:txBody>
                    <a:bodyPr/>
                    <a:lstStyle/>
                    <a:p>
                      <a:pPr marL="0" indent="0">
                        <a:buFont typeface="Arial" panose="020B0604020202020204" pitchFamily="34" charset="0"/>
                        <a:buNone/>
                      </a:pPr>
                      <a:r>
                        <a:rPr lang="en-GB" b="1" dirty="0"/>
                        <a:t>Geography</a:t>
                      </a:r>
                    </a:p>
                    <a:p>
                      <a:pPr marL="285750" indent="-285750">
                        <a:buFont typeface="Arial" panose="020B0604020202020204" pitchFamily="34" charset="0"/>
                        <a:buChar char="•"/>
                      </a:pPr>
                      <a:r>
                        <a:rPr lang="en-GB" sz="1400" b="0" dirty="0"/>
                        <a:t>Locational knowledge</a:t>
                      </a:r>
                    </a:p>
                    <a:p>
                      <a:pPr marL="285750" indent="-285750">
                        <a:buFont typeface="Arial" panose="020B0604020202020204" pitchFamily="34" charset="0"/>
                        <a:buChar char="•"/>
                      </a:pPr>
                      <a:r>
                        <a:rPr lang="en-GB" sz="1400" b="0" dirty="0"/>
                        <a:t>Place knowledge</a:t>
                      </a:r>
                    </a:p>
                    <a:p>
                      <a:pPr marL="285750" indent="-285750">
                        <a:buFont typeface="Arial" panose="020B0604020202020204" pitchFamily="34" charset="0"/>
                        <a:buChar char="•"/>
                      </a:pPr>
                      <a:r>
                        <a:rPr lang="en-GB" sz="1400" b="0" dirty="0"/>
                        <a:t>Human and physical knowledge</a:t>
                      </a:r>
                    </a:p>
                    <a:p>
                      <a:pPr marL="285750" indent="-285750">
                        <a:buFont typeface="Arial" panose="020B0604020202020204" pitchFamily="34" charset="0"/>
                        <a:buChar char="•"/>
                      </a:pPr>
                      <a:r>
                        <a:rPr lang="en-GB" sz="1400" b="0" dirty="0"/>
                        <a:t>Geographical skills and fieldwork</a:t>
                      </a:r>
                    </a:p>
                    <a:p>
                      <a:endParaRPr lang="en-GB" b="1" dirty="0"/>
                    </a:p>
                  </a:txBody>
                  <a:tcPr/>
                </a:tc>
                <a:extLst>
                  <a:ext uri="{0D108BD9-81ED-4DB2-BD59-A6C34878D82A}">
                    <a16:rowId xmlns:a16="http://schemas.microsoft.com/office/drawing/2014/main" xmlns="" val="4028358476"/>
                  </a:ext>
                </a:extLst>
              </a:tr>
              <a:tr h="1654704">
                <a:tc>
                  <a:txBody>
                    <a:bodyPr/>
                    <a:lstStyle/>
                    <a:p>
                      <a:r>
                        <a:rPr lang="en-GB" b="1" dirty="0"/>
                        <a:t>History</a:t>
                      </a:r>
                    </a:p>
                    <a:p>
                      <a:pPr marL="285750" indent="-285750">
                        <a:buFont typeface="Arial" panose="020B0604020202020204" pitchFamily="34" charset="0"/>
                        <a:buChar char="•"/>
                      </a:pPr>
                      <a:r>
                        <a:rPr lang="en-GB" sz="1400" b="0" dirty="0"/>
                        <a:t>Chronology</a:t>
                      </a:r>
                    </a:p>
                    <a:p>
                      <a:pPr marL="285750" indent="-285750">
                        <a:buFont typeface="Arial" panose="020B0604020202020204" pitchFamily="34" charset="0"/>
                        <a:buChar char="•"/>
                      </a:pPr>
                      <a:r>
                        <a:rPr lang="en-GB" sz="1400" b="0" dirty="0"/>
                        <a:t>Historical vocabulary</a:t>
                      </a:r>
                    </a:p>
                    <a:p>
                      <a:pPr marL="285750" indent="-285750">
                        <a:buFont typeface="Arial" panose="020B0604020202020204" pitchFamily="34" charset="0"/>
                        <a:buChar char="•"/>
                      </a:pPr>
                      <a:r>
                        <a:rPr lang="en-GB" sz="1400" b="0" dirty="0"/>
                        <a:t>Changes within living memory</a:t>
                      </a:r>
                    </a:p>
                    <a:p>
                      <a:pPr marL="285750" indent="-285750">
                        <a:buFont typeface="Arial" panose="020B0604020202020204" pitchFamily="34" charset="0"/>
                        <a:buChar char="•"/>
                      </a:pPr>
                      <a:r>
                        <a:rPr lang="en-GB" sz="1400" b="0" dirty="0"/>
                        <a:t>Significant events</a:t>
                      </a:r>
                    </a:p>
                    <a:p>
                      <a:pPr marL="285750" indent="-285750">
                        <a:buFont typeface="Arial" panose="020B0604020202020204" pitchFamily="34" charset="0"/>
                        <a:buChar char="•"/>
                      </a:pPr>
                      <a:r>
                        <a:rPr lang="en-GB" sz="1400" b="0" dirty="0"/>
                        <a:t>Significant individuals</a:t>
                      </a:r>
                    </a:p>
                    <a:p>
                      <a:pPr marL="285750" indent="-285750">
                        <a:buFont typeface="Arial" panose="020B0604020202020204" pitchFamily="34" charset="0"/>
                        <a:buChar char="•"/>
                      </a:pPr>
                      <a:r>
                        <a:rPr lang="en-GB" sz="1400" b="0" dirty="0"/>
                        <a:t>Their own locality</a:t>
                      </a:r>
                    </a:p>
                    <a:p>
                      <a:endParaRPr lang="en-GB" b="1" dirty="0"/>
                    </a:p>
                  </a:txBody>
                  <a:tcPr/>
                </a:tc>
                <a:tc>
                  <a:txBody>
                    <a:bodyPr/>
                    <a:lstStyle/>
                    <a:p>
                      <a:r>
                        <a:rPr lang="en-GB" b="1" dirty="0"/>
                        <a:t>Music</a:t>
                      </a:r>
                    </a:p>
                    <a:p>
                      <a:pPr marL="285750" indent="-285750">
                        <a:buFont typeface="Arial" panose="020B0604020202020204" pitchFamily="34" charset="0"/>
                        <a:buChar char="•"/>
                      </a:pPr>
                      <a:r>
                        <a:rPr lang="en-GB" sz="1400" b="0" dirty="0"/>
                        <a:t>Songs and chants</a:t>
                      </a:r>
                    </a:p>
                    <a:p>
                      <a:pPr marL="285750" indent="-285750">
                        <a:buFont typeface="Arial" panose="020B0604020202020204" pitchFamily="34" charset="0"/>
                        <a:buChar char="•"/>
                      </a:pPr>
                      <a:r>
                        <a:rPr lang="en-GB" sz="1400" b="0" dirty="0"/>
                        <a:t>Tuned and untuned instruments</a:t>
                      </a:r>
                    </a:p>
                    <a:p>
                      <a:pPr marL="285750" indent="-285750">
                        <a:buFont typeface="Arial" panose="020B0604020202020204" pitchFamily="34" charset="0"/>
                        <a:buChar char="•"/>
                      </a:pPr>
                      <a:r>
                        <a:rPr lang="en-GB" sz="1400" b="0" dirty="0"/>
                        <a:t>Listening to a range of music</a:t>
                      </a:r>
                    </a:p>
                    <a:p>
                      <a:pPr marL="285750" indent="-285750">
                        <a:buFont typeface="Arial" panose="020B0604020202020204" pitchFamily="34" charset="0"/>
                        <a:buChar char="•"/>
                      </a:pPr>
                      <a:r>
                        <a:rPr lang="en-GB" sz="1400" b="0" dirty="0"/>
                        <a:t>Experimenting with and combining sounds</a:t>
                      </a:r>
                    </a:p>
                    <a:p>
                      <a:endParaRPr lang="en-GB" b="1" dirty="0"/>
                    </a:p>
                  </a:txBody>
                  <a:tcPr/>
                </a:tc>
                <a:tc>
                  <a:txBody>
                    <a:bodyPr/>
                    <a:lstStyle/>
                    <a:p>
                      <a:r>
                        <a:rPr lang="en-GB" b="1" dirty="0"/>
                        <a:t>P.E.</a:t>
                      </a:r>
                    </a:p>
                    <a:p>
                      <a:pPr marL="285750" indent="-285750">
                        <a:buFont typeface="Arial" panose="020B0604020202020204" pitchFamily="34" charset="0"/>
                        <a:buChar char="•"/>
                      </a:pPr>
                      <a:r>
                        <a:rPr lang="en-GB" sz="1400" b="0" dirty="0"/>
                        <a:t>Developing a range of skills</a:t>
                      </a:r>
                    </a:p>
                    <a:p>
                      <a:pPr marL="285750" indent="-285750">
                        <a:buFont typeface="Arial" panose="020B0604020202020204" pitchFamily="34" charset="0"/>
                        <a:buChar char="•"/>
                      </a:pPr>
                      <a:r>
                        <a:rPr lang="en-GB" sz="1400" b="0" dirty="0"/>
                        <a:t>Master basic movements</a:t>
                      </a:r>
                    </a:p>
                    <a:p>
                      <a:pPr marL="285750" indent="-285750">
                        <a:buFont typeface="Arial" panose="020B0604020202020204" pitchFamily="34" charset="0"/>
                        <a:buChar char="•"/>
                      </a:pPr>
                      <a:r>
                        <a:rPr lang="en-GB" sz="1400" b="0" dirty="0"/>
                        <a:t>Develop agility, balance and co-ordination</a:t>
                      </a:r>
                    </a:p>
                    <a:p>
                      <a:pPr marL="285750" indent="-285750">
                        <a:buFont typeface="Arial" panose="020B0604020202020204" pitchFamily="34" charset="0"/>
                        <a:buChar char="•"/>
                      </a:pPr>
                      <a:r>
                        <a:rPr lang="en-GB" sz="1400" b="0" dirty="0"/>
                        <a:t>Participate in team games</a:t>
                      </a:r>
                    </a:p>
                    <a:p>
                      <a:pPr marL="285750" indent="-285750">
                        <a:buFont typeface="Arial" panose="020B0604020202020204" pitchFamily="34" charset="0"/>
                        <a:buChar char="•"/>
                      </a:pPr>
                      <a:r>
                        <a:rPr lang="en-GB" sz="1400" b="0" dirty="0"/>
                        <a:t>Perform simple dan </a:t>
                      </a:r>
                      <a:r>
                        <a:rPr lang="en-GB" sz="1400" b="0" dirty="0" err="1"/>
                        <a:t>ces</a:t>
                      </a:r>
                      <a:endParaRPr lang="en-GB" sz="1400" b="0" dirty="0"/>
                    </a:p>
                    <a:p>
                      <a:endParaRPr lang="en-GB" b="1" dirty="0"/>
                    </a:p>
                  </a:txBody>
                  <a:tcPr/>
                </a:tc>
                <a:tc>
                  <a:txBody>
                    <a:bodyPr/>
                    <a:lstStyle/>
                    <a:p>
                      <a:r>
                        <a:rPr lang="en-GB" b="1" dirty="0"/>
                        <a:t>Science</a:t>
                      </a:r>
                    </a:p>
                    <a:p>
                      <a:pPr marL="285750" indent="-285750">
                        <a:buFont typeface="Arial" panose="020B0604020202020204" pitchFamily="34" charset="0"/>
                        <a:buChar char="•"/>
                      </a:pPr>
                      <a:r>
                        <a:rPr lang="en-GB" sz="1400" b="0" dirty="0"/>
                        <a:t>Scientific investigation</a:t>
                      </a:r>
                    </a:p>
                    <a:p>
                      <a:pPr marL="285750" indent="-285750">
                        <a:buFont typeface="Arial" panose="020B0604020202020204" pitchFamily="34" charset="0"/>
                        <a:buChar char="•"/>
                      </a:pPr>
                      <a:r>
                        <a:rPr lang="en-GB" sz="1400" b="0" dirty="0"/>
                        <a:t>Plants</a:t>
                      </a:r>
                    </a:p>
                    <a:p>
                      <a:pPr marL="285750" indent="-285750">
                        <a:buFont typeface="Arial" panose="020B0604020202020204" pitchFamily="34" charset="0"/>
                        <a:buChar char="•"/>
                      </a:pPr>
                      <a:r>
                        <a:rPr lang="en-GB" sz="1400" b="0" dirty="0"/>
                        <a:t>Animals including humans</a:t>
                      </a:r>
                    </a:p>
                    <a:p>
                      <a:pPr marL="285750" indent="-285750">
                        <a:buFont typeface="Arial" panose="020B0604020202020204" pitchFamily="34" charset="0"/>
                        <a:buChar char="•"/>
                      </a:pPr>
                      <a:r>
                        <a:rPr lang="en-GB" sz="1400" b="0" dirty="0"/>
                        <a:t>Everyday materials</a:t>
                      </a:r>
                    </a:p>
                    <a:p>
                      <a:pPr marL="285750" indent="-285750">
                        <a:buFont typeface="Arial" panose="020B0604020202020204" pitchFamily="34" charset="0"/>
                        <a:buChar char="•"/>
                      </a:pPr>
                      <a:r>
                        <a:rPr lang="en-GB" sz="1400" b="0" dirty="0"/>
                        <a:t>Seasonal changes</a:t>
                      </a:r>
                    </a:p>
                  </a:txBody>
                  <a:tcPr/>
                </a:tc>
                <a:extLst>
                  <a:ext uri="{0D108BD9-81ED-4DB2-BD59-A6C34878D82A}">
                    <a16:rowId xmlns:a16="http://schemas.microsoft.com/office/drawing/2014/main" xmlns="" val="196435412"/>
                  </a:ext>
                </a:extLst>
              </a:tr>
            </a:tbl>
          </a:graphicData>
        </a:graphic>
      </p:graphicFrame>
    </p:spTree>
    <p:extLst>
      <p:ext uri="{BB962C8B-B14F-4D97-AF65-F5344CB8AC3E}">
        <p14:creationId xmlns:p14="http://schemas.microsoft.com/office/powerpoint/2010/main" val="224044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43938-9DED-4A6E-A116-60BC17A8B7E3}"/>
              </a:ext>
            </a:extLst>
          </p:cNvPr>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Autumn 1: </a:t>
            </a:r>
            <a:r>
              <a:rPr lang="en-GB" dirty="0" smtClean="0"/>
              <a:t>Autumn Adventures</a:t>
            </a:r>
            <a:endParaRPr lang="en-GB" dirty="0"/>
          </a:p>
        </p:txBody>
      </p:sp>
      <p:pic>
        <p:nvPicPr>
          <p:cNvPr id="2050" name="Picture 2" descr="Sticky note clipart - Clipground">
            <a:extLst>
              <a:ext uri="{FF2B5EF4-FFF2-40B4-BE49-F238E27FC236}">
                <a16:creationId xmlns:a16="http://schemas.microsoft.com/office/drawing/2014/main" xmlns="" id="{BACF43A4-53F3-487F-98BC-EF0108EFA5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38" y="1976502"/>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icky note clipart - Clipground">
            <a:extLst>
              <a:ext uri="{FF2B5EF4-FFF2-40B4-BE49-F238E27FC236}">
                <a16:creationId xmlns:a16="http://schemas.microsoft.com/office/drawing/2014/main" xmlns="" id="{FDF9FCF3-C0BE-4B3A-9F92-20FE07F4EE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2" y="4141536"/>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ticky note clipart - Clipground">
            <a:extLst>
              <a:ext uri="{FF2B5EF4-FFF2-40B4-BE49-F238E27FC236}">
                <a16:creationId xmlns:a16="http://schemas.microsoft.com/office/drawing/2014/main" xmlns="" id="{29D1BA08-08EF-4579-9FF8-E12F9E2247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035" y="2164951"/>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icky note clipart - Clipground">
            <a:extLst>
              <a:ext uri="{FF2B5EF4-FFF2-40B4-BE49-F238E27FC236}">
                <a16:creationId xmlns:a16="http://schemas.microsoft.com/office/drawing/2014/main" xmlns="" id="{D11C1EFD-16F6-4EF5-AD76-B78C53B8A7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6998" y="4243120"/>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icky note clipart - Clipground">
            <a:extLst>
              <a:ext uri="{FF2B5EF4-FFF2-40B4-BE49-F238E27FC236}">
                <a16:creationId xmlns:a16="http://schemas.microsoft.com/office/drawing/2014/main" xmlns="" id="{71E42724-4BAE-46EF-A56F-DE93AC48D4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6847" y="2026370"/>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ticky note clipart - Clipground">
            <a:extLst>
              <a:ext uri="{FF2B5EF4-FFF2-40B4-BE49-F238E27FC236}">
                <a16:creationId xmlns:a16="http://schemas.microsoft.com/office/drawing/2014/main" xmlns="" id="{2A1B0671-94FA-486C-BA3E-5A52C20FC3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9124" y="4085168"/>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icky note clipart - Clipground">
            <a:extLst>
              <a:ext uri="{FF2B5EF4-FFF2-40B4-BE49-F238E27FC236}">
                <a16:creationId xmlns:a16="http://schemas.microsoft.com/office/drawing/2014/main" xmlns="" id="{5DA2C4A5-D620-40A2-9AC2-CB943D3A78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685" y="2029085"/>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icky note clipart - Clipground">
            <a:extLst>
              <a:ext uri="{FF2B5EF4-FFF2-40B4-BE49-F238E27FC236}">
                <a16:creationId xmlns:a16="http://schemas.microsoft.com/office/drawing/2014/main" xmlns="" id="{100923AD-DC26-4EE6-A925-06F8D8DC33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8684" y="4400812"/>
            <a:ext cx="1779923" cy="1790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35B7644-1A3B-4099-98C3-DB7AB8299E02}"/>
              </a:ext>
            </a:extLst>
          </p:cNvPr>
          <p:cNvSpPr txBox="1"/>
          <p:nvPr/>
        </p:nvSpPr>
        <p:spPr>
          <a:xfrm rot="21374480">
            <a:off x="846047" y="2287076"/>
            <a:ext cx="2323295" cy="1169551"/>
          </a:xfrm>
          <a:prstGeom prst="rect">
            <a:avLst/>
          </a:prstGeom>
          <a:noFill/>
        </p:spPr>
        <p:txBody>
          <a:bodyPr wrap="square" rtlCol="0">
            <a:spAutoFit/>
          </a:bodyPr>
          <a:lstStyle/>
          <a:p>
            <a:r>
              <a:rPr lang="en-GB" sz="1400" b="1" dirty="0">
                <a:latin typeface="Corbel" panose="020B0503020204020204" pitchFamily="34" charset="0"/>
              </a:rPr>
              <a:t>Writing: </a:t>
            </a:r>
          </a:p>
          <a:p>
            <a:r>
              <a:rPr lang="en-GB" sz="1400" dirty="0">
                <a:latin typeface="Corbel" panose="020B0503020204020204" pitchFamily="34" charset="0"/>
              </a:rPr>
              <a:t>Labels</a:t>
            </a:r>
          </a:p>
          <a:p>
            <a:r>
              <a:rPr lang="en-GB" sz="1400" dirty="0">
                <a:latin typeface="Corbel" panose="020B0503020204020204" pitchFamily="34" charset="0"/>
              </a:rPr>
              <a:t>Signs</a:t>
            </a:r>
          </a:p>
          <a:p>
            <a:r>
              <a:rPr lang="en-GB" sz="1400" dirty="0">
                <a:latin typeface="Corbel" panose="020B0503020204020204" pitchFamily="34" charset="0"/>
              </a:rPr>
              <a:t>Posters</a:t>
            </a:r>
          </a:p>
          <a:p>
            <a:r>
              <a:rPr lang="en-GB" sz="1400" dirty="0">
                <a:latin typeface="Corbel" panose="020B0503020204020204" pitchFamily="34" charset="0"/>
              </a:rPr>
              <a:t>Speech bubbles</a:t>
            </a:r>
          </a:p>
        </p:txBody>
      </p:sp>
      <p:sp>
        <p:nvSpPr>
          <p:cNvPr id="13" name="TextBox 12">
            <a:extLst>
              <a:ext uri="{FF2B5EF4-FFF2-40B4-BE49-F238E27FC236}">
                <a16:creationId xmlns:a16="http://schemas.microsoft.com/office/drawing/2014/main" xmlns="" id="{B13084B8-966F-4277-B791-3AE1C9534E5F}"/>
              </a:ext>
            </a:extLst>
          </p:cNvPr>
          <p:cNvSpPr txBox="1"/>
          <p:nvPr/>
        </p:nvSpPr>
        <p:spPr>
          <a:xfrm rot="21374480">
            <a:off x="3680495" y="2522758"/>
            <a:ext cx="2323295" cy="1169551"/>
          </a:xfrm>
          <a:prstGeom prst="rect">
            <a:avLst/>
          </a:prstGeom>
          <a:noFill/>
        </p:spPr>
        <p:txBody>
          <a:bodyPr wrap="square" rtlCol="0">
            <a:spAutoFit/>
          </a:bodyPr>
          <a:lstStyle/>
          <a:p>
            <a:r>
              <a:rPr lang="en-GB" sz="1400" b="1" dirty="0">
                <a:latin typeface="Corbel" panose="020B0503020204020204" pitchFamily="34" charset="0"/>
              </a:rPr>
              <a:t>Science/ </a:t>
            </a:r>
            <a:r>
              <a:rPr lang="en-GB" sz="1400" b="1" dirty="0" err="1">
                <a:latin typeface="Corbel" panose="020B0503020204020204" pitchFamily="34" charset="0"/>
              </a:rPr>
              <a:t>UtW</a:t>
            </a:r>
            <a:endParaRPr lang="en-GB" sz="1400" b="1" dirty="0">
              <a:latin typeface="Corbel" panose="020B0503020204020204" pitchFamily="34" charset="0"/>
            </a:endParaRPr>
          </a:p>
          <a:p>
            <a:r>
              <a:rPr lang="en-GB" sz="1400" dirty="0">
                <a:latin typeface="Corbel" panose="020B0503020204020204" pitchFamily="34" charset="0"/>
              </a:rPr>
              <a:t>Woodland habitats</a:t>
            </a:r>
          </a:p>
          <a:p>
            <a:r>
              <a:rPr lang="en-GB" sz="1400" dirty="0">
                <a:latin typeface="Corbel" panose="020B0503020204020204" pitchFamily="34" charset="0"/>
              </a:rPr>
              <a:t>Animals’ needs</a:t>
            </a:r>
          </a:p>
          <a:p>
            <a:r>
              <a:rPr lang="en-GB" sz="1400" dirty="0">
                <a:latin typeface="Corbel" panose="020B0503020204020204" pitchFamily="34" charset="0"/>
              </a:rPr>
              <a:t>Naming animals</a:t>
            </a:r>
          </a:p>
          <a:p>
            <a:r>
              <a:rPr lang="en-GB" sz="1400" dirty="0">
                <a:latin typeface="Corbel" panose="020B0503020204020204" pitchFamily="34" charset="0"/>
              </a:rPr>
              <a:t>Naming trees</a:t>
            </a:r>
          </a:p>
        </p:txBody>
      </p:sp>
      <p:sp>
        <p:nvSpPr>
          <p:cNvPr id="14" name="TextBox 13">
            <a:extLst>
              <a:ext uri="{FF2B5EF4-FFF2-40B4-BE49-F238E27FC236}">
                <a16:creationId xmlns:a16="http://schemas.microsoft.com/office/drawing/2014/main" xmlns="" id="{42C3AE08-F3A2-452E-B12D-B3D74E2B812E}"/>
              </a:ext>
            </a:extLst>
          </p:cNvPr>
          <p:cNvSpPr txBox="1"/>
          <p:nvPr/>
        </p:nvSpPr>
        <p:spPr>
          <a:xfrm rot="21374480">
            <a:off x="6485727" y="2325221"/>
            <a:ext cx="2323295" cy="1169551"/>
          </a:xfrm>
          <a:prstGeom prst="rect">
            <a:avLst/>
          </a:prstGeom>
          <a:noFill/>
        </p:spPr>
        <p:txBody>
          <a:bodyPr wrap="square" rtlCol="0">
            <a:spAutoFit/>
          </a:bodyPr>
          <a:lstStyle/>
          <a:p>
            <a:r>
              <a:rPr lang="en-GB" sz="1400" b="1" dirty="0">
                <a:latin typeface="Corbel" panose="020B0503020204020204" pitchFamily="34" charset="0"/>
              </a:rPr>
              <a:t>Geography/</a:t>
            </a:r>
            <a:r>
              <a:rPr lang="en-GB" sz="1400" b="1" dirty="0" err="1">
                <a:latin typeface="Corbel" panose="020B0503020204020204" pitchFamily="34" charset="0"/>
              </a:rPr>
              <a:t>UtW</a:t>
            </a:r>
            <a:endParaRPr lang="en-GB" sz="1400" b="1" dirty="0">
              <a:latin typeface="Corbel" panose="020B0503020204020204" pitchFamily="34" charset="0"/>
            </a:endParaRPr>
          </a:p>
          <a:p>
            <a:r>
              <a:rPr lang="en-GB" sz="1400" dirty="0">
                <a:latin typeface="Corbel" panose="020B0503020204020204" pitchFamily="34" charset="0"/>
              </a:rPr>
              <a:t>Seasonal changes</a:t>
            </a:r>
          </a:p>
          <a:p>
            <a:r>
              <a:rPr lang="en-GB" sz="1400" dirty="0">
                <a:latin typeface="Corbel" panose="020B0503020204020204" pitchFamily="34" charset="0"/>
              </a:rPr>
              <a:t>Local place </a:t>
            </a:r>
            <a:br>
              <a:rPr lang="en-GB" sz="1400" dirty="0">
                <a:latin typeface="Corbel" panose="020B0503020204020204" pitchFamily="34" charset="0"/>
              </a:rPr>
            </a:br>
            <a:r>
              <a:rPr lang="en-GB" sz="1400" dirty="0">
                <a:latin typeface="Corbel" panose="020B0503020204020204" pitchFamily="34" charset="0"/>
              </a:rPr>
              <a:t>   knowledge</a:t>
            </a:r>
          </a:p>
          <a:p>
            <a:r>
              <a:rPr lang="en-GB" sz="1400" dirty="0">
                <a:latin typeface="Corbel" panose="020B0503020204020204" pitchFamily="34" charset="0"/>
              </a:rPr>
              <a:t>Woodland maps</a:t>
            </a:r>
          </a:p>
        </p:txBody>
      </p:sp>
      <p:sp>
        <p:nvSpPr>
          <p:cNvPr id="15" name="TextBox 14">
            <a:extLst>
              <a:ext uri="{FF2B5EF4-FFF2-40B4-BE49-F238E27FC236}">
                <a16:creationId xmlns:a16="http://schemas.microsoft.com/office/drawing/2014/main" xmlns="" id="{2B2F21AC-37A0-4707-AF43-48B0B1BCE335}"/>
              </a:ext>
            </a:extLst>
          </p:cNvPr>
          <p:cNvSpPr txBox="1"/>
          <p:nvPr/>
        </p:nvSpPr>
        <p:spPr>
          <a:xfrm rot="21374480">
            <a:off x="9530080" y="2338374"/>
            <a:ext cx="2323295" cy="1384995"/>
          </a:xfrm>
          <a:prstGeom prst="rect">
            <a:avLst/>
          </a:prstGeom>
          <a:noFill/>
        </p:spPr>
        <p:txBody>
          <a:bodyPr wrap="square" rtlCol="0">
            <a:spAutoFit/>
          </a:bodyPr>
          <a:lstStyle/>
          <a:p>
            <a:r>
              <a:rPr lang="en-GB" sz="1400" b="1" dirty="0">
                <a:latin typeface="Corbel" panose="020B0503020204020204" pitchFamily="34" charset="0"/>
              </a:rPr>
              <a:t>Art/ </a:t>
            </a:r>
            <a:r>
              <a:rPr lang="en-GB" sz="1400" b="1" dirty="0" err="1">
                <a:latin typeface="Corbel" panose="020B0503020204020204" pitchFamily="34" charset="0"/>
              </a:rPr>
              <a:t>EAaD</a:t>
            </a:r>
            <a:endParaRPr lang="en-GB" sz="1400" b="1" dirty="0">
              <a:latin typeface="Corbel" panose="020B0503020204020204" pitchFamily="34" charset="0"/>
            </a:endParaRPr>
          </a:p>
          <a:p>
            <a:r>
              <a:rPr lang="en-GB" sz="1400" dirty="0">
                <a:latin typeface="Corbel" panose="020B0503020204020204" pitchFamily="34" charset="0"/>
              </a:rPr>
              <a:t>Leaf rubbing</a:t>
            </a:r>
          </a:p>
          <a:p>
            <a:r>
              <a:rPr lang="en-GB" sz="1400" dirty="0">
                <a:latin typeface="Corbel" panose="020B0503020204020204" pitchFamily="34" charset="0"/>
              </a:rPr>
              <a:t>Bark rubbing</a:t>
            </a:r>
          </a:p>
          <a:p>
            <a:r>
              <a:rPr lang="en-GB" sz="1400" dirty="0">
                <a:latin typeface="Corbel" panose="020B0503020204020204" pitchFamily="34" charset="0"/>
              </a:rPr>
              <a:t>Oil pastel animals</a:t>
            </a:r>
          </a:p>
          <a:p>
            <a:r>
              <a:rPr lang="en-GB" sz="1400" dirty="0">
                <a:latin typeface="Corbel" panose="020B0503020204020204" pitchFamily="34" charset="0"/>
              </a:rPr>
              <a:t>Painting animals</a:t>
            </a:r>
          </a:p>
          <a:p>
            <a:r>
              <a:rPr lang="en-GB" sz="1400" dirty="0">
                <a:latin typeface="Corbel" panose="020B0503020204020204" pitchFamily="34" charset="0"/>
              </a:rPr>
              <a:t>Andy Goldsworthy</a:t>
            </a:r>
          </a:p>
        </p:txBody>
      </p:sp>
      <p:sp>
        <p:nvSpPr>
          <p:cNvPr id="16" name="TextBox 15">
            <a:extLst>
              <a:ext uri="{FF2B5EF4-FFF2-40B4-BE49-F238E27FC236}">
                <a16:creationId xmlns:a16="http://schemas.microsoft.com/office/drawing/2014/main" xmlns="" id="{4FBB9EA7-E223-4F5F-AD6C-3370D5EF5BCB}"/>
              </a:ext>
            </a:extLst>
          </p:cNvPr>
          <p:cNvSpPr txBox="1"/>
          <p:nvPr/>
        </p:nvSpPr>
        <p:spPr>
          <a:xfrm rot="21374480">
            <a:off x="1381995" y="4452111"/>
            <a:ext cx="2323295" cy="1169551"/>
          </a:xfrm>
          <a:prstGeom prst="rect">
            <a:avLst/>
          </a:prstGeom>
          <a:noFill/>
        </p:spPr>
        <p:txBody>
          <a:bodyPr wrap="square" rtlCol="0">
            <a:spAutoFit/>
          </a:bodyPr>
          <a:lstStyle/>
          <a:p>
            <a:r>
              <a:rPr lang="en-GB" sz="1400" b="1" dirty="0">
                <a:latin typeface="Corbel" panose="020B0503020204020204" pitchFamily="34" charset="0"/>
              </a:rPr>
              <a:t>D.T/ </a:t>
            </a:r>
            <a:r>
              <a:rPr lang="en-GB" sz="1400" b="1" dirty="0" err="1">
                <a:latin typeface="Corbel" panose="020B0503020204020204" pitchFamily="34" charset="0"/>
              </a:rPr>
              <a:t>EAaD</a:t>
            </a:r>
            <a:endParaRPr lang="en-GB" sz="1400" b="1" dirty="0">
              <a:latin typeface="Corbel" panose="020B0503020204020204" pitchFamily="34" charset="0"/>
            </a:endParaRPr>
          </a:p>
          <a:p>
            <a:r>
              <a:rPr lang="en-GB" sz="1400" dirty="0">
                <a:latin typeface="Corbel" panose="020B0503020204020204" pitchFamily="34" charset="0"/>
              </a:rPr>
              <a:t>Outdoor building:</a:t>
            </a:r>
          </a:p>
          <a:p>
            <a:r>
              <a:rPr lang="en-GB" sz="1400" dirty="0">
                <a:latin typeface="Corbel" panose="020B0503020204020204" pitchFamily="34" charset="0"/>
              </a:rPr>
              <a:t>  animal homes</a:t>
            </a:r>
          </a:p>
          <a:p>
            <a:r>
              <a:rPr lang="en-GB" sz="1400" dirty="0">
                <a:latin typeface="Corbel" panose="020B0503020204020204" pitchFamily="34" charset="0"/>
              </a:rPr>
              <a:t>Outdoor building: </a:t>
            </a:r>
          </a:p>
          <a:p>
            <a:r>
              <a:rPr lang="en-GB" sz="1400" dirty="0">
                <a:latin typeface="Corbel" panose="020B0503020204020204" pitchFamily="34" charset="0"/>
              </a:rPr>
              <a:t>  role play woodland</a:t>
            </a:r>
          </a:p>
        </p:txBody>
      </p:sp>
      <p:sp>
        <p:nvSpPr>
          <p:cNvPr id="17" name="TextBox 16">
            <a:extLst>
              <a:ext uri="{FF2B5EF4-FFF2-40B4-BE49-F238E27FC236}">
                <a16:creationId xmlns:a16="http://schemas.microsoft.com/office/drawing/2014/main" xmlns="" id="{5354D040-B9C3-42A7-A847-1717D513D5AC}"/>
              </a:ext>
            </a:extLst>
          </p:cNvPr>
          <p:cNvSpPr txBox="1"/>
          <p:nvPr/>
        </p:nvSpPr>
        <p:spPr>
          <a:xfrm rot="21374480">
            <a:off x="4189752" y="4610063"/>
            <a:ext cx="2323295" cy="1169551"/>
          </a:xfrm>
          <a:prstGeom prst="rect">
            <a:avLst/>
          </a:prstGeom>
          <a:noFill/>
        </p:spPr>
        <p:txBody>
          <a:bodyPr wrap="square" rtlCol="0">
            <a:spAutoFit/>
          </a:bodyPr>
          <a:lstStyle/>
          <a:p>
            <a:r>
              <a:rPr lang="en-GB" sz="1400" b="1" dirty="0">
                <a:latin typeface="Corbel" panose="020B0503020204020204" pitchFamily="34" charset="0"/>
              </a:rPr>
              <a:t>Computing/ </a:t>
            </a:r>
            <a:r>
              <a:rPr lang="en-GB" sz="1400" b="1" dirty="0" err="1">
                <a:latin typeface="Corbel" panose="020B0503020204020204" pitchFamily="34" charset="0"/>
              </a:rPr>
              <a:t>UtW</a:t>
            </a:r>
            <a:endParaRPr lang="en-GB" sz="1400" b="1" dirty="0">
              <a:latin typeface="Corbel" panose="020B0503020204020204" pitchFamily="34" charset="0"/>
            </a:endParaRPr>
          </a:p>
          <a:p>
            <a:r>
              <a:rPr lang="en-GB" sz="1400" dirty="0">
                <a:latin typeface="Corbel" panose="020B0503020204020204" pitchFamily="34" charset="0"/>
              </a:rPr>
              <a:t>Photographs</a:t>
            </a:r>
          </a:p>
          <a:p>
            <a:r>
              <a:rPr lang="en-GB" sz="1400" dirty="0">
                <a:latin typeface="Corbel" panose="020B0503020204020204" pitchFamily="34" charset="0"/>
              </a:rPr>
              <a:t>Filming animals </a:t>
            </a:r>
          </a:p>
          <a:p>
            <a:r>
              <a:rPr lang="en-GB" sz="1400" dirty="0">
                <a:latin typeface="Corbel" panose="020B0503020204020204" pitchFamily="34" charset="0"/>
              </a:rPr>
              <a:t>Busy Things</a:t>
            </a:r>
          </a:p>
          <a:p>
            <a:endParaRPr lang="en-GB" sz="1400" dirty="0">
              <a:latin typeface="Corbel" panose="020B0503020204020204" pitchFamily="34" charset="0"/>
            </a:endParaRPr>
          </a:p>
        </p:txBody>
      </p:sp>
      <p:sp>
        <p:nvSpPr>
          <p:cNvPr id="18" name="TextBox 17">
            <a:extLst>
              <a:ext uri="{FF2B5EF4-FFF2-40B4-BE49-F238E27FC236}">
                <a16:creationId xmlns:a16="http://schemas.microsoft.com/office/drawing/2014/main" xmlns="" id="{6A935E23-5991-4A03-87F1-89F569C366AD}"/>
              </a:ext>
            </a:extLst>
          </p:cNvPr>
          <p:cNvSpPr txBox="1"/>
          <p:nvPr/>
        </p:nvSpPr>
        <p:spPr>
          <a:xfrm rot="21374480">
            <a:off x="6833701" y="4452574"/>
            <a:ext cx="2323295" cy="738664"/>
          </a:xfrm>
          <a:prstGeom prst="rect">
            <a:avLst/>
          </a:prstGeom>
          <a:noFill/>
        </p:spPr>
        <p:txBody>
          <a:bodyPr wrap="square" rtlCol="0">
            <a:spAutoFit/>
          </a:bodyPr>
          <a:lstStyle/>
          <a:p>
            <a:r>
              <a:rPr lang="en-GB" sz="1400" b="1" dirty="0">
                <a:latin typeface="Corbel" panose="020B0503020204020204" pitchFamily="34" charset="0"/>
              </a:rPr>
              <a:t>R.E</a:t>
            </a:r>
          </a:p>
          <a:p>
            <a:r>
              <a:rPr lang="en-GB" sz="1400" dirty="0">
                <a:latin typeface="Corbel" panose="020B0503020204020204" pitchFamily="34" charset="0"/>
              </a:rPr>
              <a:t>The Creation Story</a:t>
            </a:r>
          </a:p>
          <a:p>
            <a:endParaRPr lang="en-GB" sz="1400" dirty="0">
              <a:latin typeface="Corbel" panose="020B0503020204020204" pitchFamily="34" charset="0"/>
            </a:endParaRPr>
          </a:p>
        </p:txBody>
      </p:sp>
      <p:sp>
        <p:nvSpPr>
          <p:cNvPr id="19" name="TextBox 18">
            <a:extLst>
              <a:ext uri="{FF2B5EF4-FFF2-40B4-BE49-F238E27FC236}">
                <a16:creationId xmlns:a16="http://schemas.microsoft.com/office/drawing/2014/main" xmlns="" id="{207BF797-6C83-46CF-925E-6BB36ADD5C5C}"/>
              </a:ext>
            </a:extLst>
          </p:cNvPr>
          <p:cNvSpPr txBox="1"/>
          <p:nvPr/>
        </p:nvSpPr>
        <p:spPr>
          <a:xfrm rot="21374480">
            <a:off x="9508895" y="4661906"/>
            <a:ext cx="2323295" cy="954107"/>
          </a:xfrm>
          <a:prstGeom prst="rect">
            <a:avLst/>
          </a:prstGeom>
          <a:noFill/>
        </p:spPr>
        <p:txBody>
          <a:bodyPr wrap="square" rtlCol="0">
            <a:spAutoFit/>
          </a:bodyPr>
          <a:lstStyle/>
          <a:p>
            <a:r>
              <a:rPr lang="en-GB" sz="1400" b="1" dirty="0">
                <a:latin typeface="Corbel" panose="020B0503020204020204" pitchFamily="34" charset="0"/>
              </a:rPr>
              <a:t>Music and P.E.</a:t>
            </a:r>
          </a:p>
          <a:p>
            <a:r>
              <a:rPr lang="en-GB" sz="1400" dirty="0">
                <a:latin typeface="Corbel" panose="020B0503020204020204" pitchFamily="34" charset="0"/>
              </a:rPr>
              <a:t>Taught discretely </a:t>
            </a:r>
          </a:p>
          <a:p>
            <a:r>
              <a:rPr lang="en-GB" sz="1400" dirty="0">
                <a:latin typeface="Corbel" panose="020B0503020204020204" pitchFamily="34" charset="0"/>
              </a:rPr>
              <a:t>by specialist teachers</a:t>
            </a:r>
          </a:p>
          <a:p>
            <a:endParaRPr lang="en-GB" sz="1400" dirty="0">
              <a:latin typeface="Corbel" panose="020B0503020204020204" pitchFamily="34" charset="0"/>
            </a:endParaRPr>
          </a:p>
        </p:txBody>
      </p:sp>
      <p:sp>
        <p:nvSpPr>
          <p:cNvPr id="12" name="Rectangle 11">
            <a:extLst>
              <a:ext uri="{FF2B5EF4-FFF2-40B4-BE49-F238E27FC236}">
                <a16:creationId xmlns:a16="http://schemas.microsoft.com/office/drawing/2014/main" xmlns="" id="{7BF3895D-C494-4ED6-A1E1-2574B0ABD59C}"/>
              </a:ext>
            </a:extLst>
          </p:cNvPr>
          <p:cNvSpPr/>
          <p:nvPr/>
        </p:nvSpPr>
        <p:spPr>
          <a:xfrm>
            <a:off x="1861719" y="1693183"/>
            <a:ext cx="8355813" cy="242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Possible curriculum opportunities (may change with children’s interests)</a:t>
            </a:r>
          </a:p>
        </p:txBody>
      </p:sp>
    </p:spTree>
    <p:extLst>
      <p:ext uri="{BB962C8B-B14F-4D97-AF65-F5344CB8AC3E}">
        <p14:creationId xmlns:p14="http://schemas.microsoft.com/office/powerpoint/2010/main" val="271609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CD9D4-F142-4F33-93D5-515CBEF15D98}"/>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xmlns="" id="{B785964D-5B4A-44BD-9B99-78292FC95A9E}"/>
              </a:ext>
            </a:extLst>
          </p:cNvPr>
          <p:cNvSpPr>
            <a:spLocks noGrp="1"/>
          </p:cNvSpPr>
          <p:nvPr>
            <p:ph idx="1"/>
          </p:nvPr>
        </p:nvSpPr>
        <p:spPr/>
        <p:txBody>
          <a:bodyPr>
            <a:normAutofit/>
          </a:bodyPr>
          <a:lstStyle/>
          <a:p>
            <a:pPr marL="0" indent="0">
              <a:buNone/>
            </a:pPr>
            <a:r>
              <a:rPr lang="en-GB" sz="1400" dirty="0">
                <a:latin typeface="Corbel" panose="020B0503020204020204" pitchFamily="34" charset="0"/>
              </a:rPr>
              <a:t>Children will all have a reading book from the start of the year. I will send home some ideas for helping your child with their reading at home. They will read with an adult at least once per week. </a:t>
            </a:r>
          </a:p>
          <a:p>
            <a:pPr marL="0" indent="0">
              <a:buNone/>
            </a:pPr>
            <a:r>
              <a:rPr lang="en-GB" sz="1400" dirty="0">
                <a:latin typeface="Corbel" panose="020B0503020204020204" pitchFamily="34" charset="0"/>
              </a:rPr>
              <a:t>At school, we will share a lot of stories together. Some of these will be ‘big books’ so children can see the print as we read and follow along with it. </a:t>
            </a:r>
          </a:p>
          <a:p>
            <a:pPr marL="0" indent="0">
              <a:buNone/>
            </a:pPr>
            <a:r>
              <a:rPr lang="en-GB" sz="1400" dirty="0">
                <a:latin typeface="Corbel" panose="020B0503020204020204" pitchFamily="34" charset="0"/>
              </a:rPr>
              <a:t>Year 1 children will take part in Secret Book Club once per week; this will boost their reading and comprehension skills by reading aloud with their friends in a small group and discussing what they have read. </a:t>
            </a:r>
          </a:p>
          <a:p>
            <a:pPr marL="0" indent="0">
              <a:buNone/>
            </a:pPr>
            <a:r>
              <a:rPr lang="en-GB" sz="1400" dirty="0">
                <a:latin typeface="Corbel" panose="020B0503020204020204" pitchFamily="34" charset="0"/>
              </a:rPr>
              <a:t>There will be books all around the classroom for children to access during their own learning time – they will be encouraged to enjoy books and use them to find out information. </a:t>
            </a:r>
          </a:p>
        </p:txBody>
      </p:sp>
    </p:spTree>
    <p:extLst>
      <p:ext uri="{BB962C8B-B14F-4D97-AF65-F5344CB8AC3E}">
        <p14:creationId xmlns:p14="http://schemas.microsoft.com/office/powerpoint/2010/main" val="31806291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5493</TotalTime>
  <Words>1113</Words>
  <Application>Microsoft Office PowerPoint</Application>
  <PresentationFormat>Custom</PresentationFormat>
  <Paragraphs>317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Organic</vt:lpstr>
      <vt:lpstr>Hedgehog Class</vt:lpstr>
      <vt:lpstr>Welcome!</vt:lpstr>
      <vt:lpstr>Timetable Autumn Term (subject to change)</vt:lpstr>
      <vt:lpstr>Mantle of the Expert</vt:lpstr>
      <vt:lpstr>The Early Year Foundation Stage Framework</vt:lpstr>
      <vt:lpstr>The National Curriculum in Year 1: Core subjects</vt:lpstr>
      <vt:lpstr>The National Curriculum in Year 1: Non-Core subjects</vt:lpstr>
      <vt:lpstr>PowerPoint Presentation</vt:lpstr>
      <vt:lpstr>Reading</vt:lpstr>
      <vt:lpstr>Writing</vt:lpstr>
      <vt:lpstr>Maths</vt:lpstr>
      <vt:lpstr>Helping at Home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Hedgehog Class</dc:title>
  <dc:creator>Helen Nash</dc:creator>
  <cp:lastModifiedBy>Whaddon Five</cp:lastModifiedBy>
  <cp:revision>21</cp:revision>
  <dcterms:created xsi:type="dcterms:W3CDTF">2019-08-08T12:52:08Z</dcterms:created>
  <dcterms:modified xsi:type="dcterms:W3CDTF">2022-10-04T14:36:07Z</dcterms:modified>
</cp:coreProperties>
</file>